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slideLayouts/slideLayout12.xml" ContentType="application/vnd.openxmlformats-officedocument.presentationml.slideLayout+xml"/>
  <Override PartName="/ppt/theme/theme60.xml" ContentType="application/vnd.openxmlformats-officedocument.theme+xml"/>
  <Override PartName="/ppt/slideLayouts/slideLayout13.xml" ContentType="application/vnd.openxmlformats-officedocument.presentationml.slideLayout+xml"/>
  <Override PartName="/ppt/theme/theme61.xml" ContentType="application/vnd.openxmlformats-officedocument.theme+xml"/>
  <Override PartName="/ppt/slideLayouts/slideLayout14.xml" ContentType="application/vnd.openxmlformats-officedocument.presentationml.slideLayout+xml"/>
  <Override PartName="/ppt/theme/theme62.xml" ContentType="application/vnd.openxmlformats-officedocument.theme+xml"/>
  <Override PartName="/ppt/slideLayouts/slideLayout15.xml" ContentType="application/vnd.openxmlformats-officedocument.presentationml.slideLayout+xml"/>
  <Override PartName="/ppt/theme/theme63.xml" ContentType="application/vnd.openxmlformats-officedocument.theme+xml"/>
  <Override PartName="/ppt/slideLayouts/slideLayout16.xml" ContentType="application/vnd.openxmlformats-officedocument.presentationml.slideLayout+xml"/>
  <Override PartName="/ppt/theme/theme64.xml" ContentType="application/vnd.openxmlformats-officedocument.theme+xml"/>
  <Override PartName="/ppt/slideLayouts/slideLayout17.xml" ContentType="application/vnd.openxmlformats-officedocument.presentationml.slideLayout+xml"/>
  <Override PartName="/ppt/theme/theme65.xml" ContentType="application/vnd.openxmlformats-officedocument.theme+xml"/>
  <Override PartName="/ppt/slideLayouts/slideLayout18.xml" ContentType="application/vnd.openxmlformats-officedocument.presentationml.slideLayout+xml"/>
  <Override PartName="/ppt/theme/theme66.xml" ContentType="application/vnd.openxmlformats-officedocument.theme+xml"/>
  <Override PartName="/ppt/slideLayouts/slideLayout19.xml" ContentType="application/vnd.openxmlformats-officedocument.presentationml.slideLayout+xml"/>
  <Override PartName="/ppt/theme/theme67.xml" ContentType="application/vnd.openxmlformats-officedocument.theme+xml"/>
  <Override PartName="/ppt/slideLayouts/slideLayout20.xml" ContentType="application/vnd.openxmlformats-officedocument.presentationml.slideLayout+xml"/>
  <Override PartName="/ppt/theme/theme68.xml" ContentType="application/vnd.openxmlformats-officedocument.theme+xml"/>
  <Override PartName="/ppt/slideLayouts/slideLayout21.xml" ContentType="application/vnd.openxmlformats-officedocument.presentationml.slideLayout+xml"/>
  <Override PartName="/ppt/theme/theme69.xml" ContentType="application/vnd.openxmlformats-officedocument.theme+xml"/>
  <Override PartName="/ppt/slideLayouts/slideLayout22.xml" ContentType="application/vnd.openxmlformats-officedocument.presentationml.slideLayout+xml"/>
  <Override PartName="/ppt/theme/theme70.xml" ContentType="application/vnd.openxmlformats-officedocument.theme+xml"/>
  <Override PartName="/ppt/slideLayouts/slideLayout23.xml" ContentType="application/vnd.openxmlformats-officedocument.presentationml.slideLayout+xml"/>
  <Override PartName="/ppt/theme/theme71.xml" ContentType="application/vnd.openxmlformats-officedocument.theme+xml"/>
  <Override PartName="/ppt/slideLayouts/slideLayout24.xml" ContentType="application/vnd.openxmlformats-officedocument.presentationml.slideLayout+xml"/>
  <Override PartName="/ppt/theme/theme72.xml" ContentType="application/vnd.openxmlformats-officedocument.theme+xml"/>
  <Override PartName="/ppt/slideLayouts/slideLayout25.xml" ContentType="application/vnd.openxmlformats-officedocument.presentationml.slideLayout+xml"/>
  <Override PartName="/ppt/theme/theme73.xml" ContentType="application/vnd.openxmlformats-officedocument.theme+xml"/>
  <Override PartName="/ppt/slideLayouts/slideLayout26.xml" ContentType="application/vnd.openxmlformats-officedocument.presentationml.slideLayout+xml"/>
  <Override PartName="/ppt/theme/theme74.xml" ContentType="application/vnd.openxmlformats-officedocument.theme+xml"/>
  <Override PartName="/ppt/slideLayouts/slideLayout27.xml" ContentType="application/vnd.openxmlformats-officedocument.presentationml.slideLayout+xml"/>
  <Override PartName="/ppt/theme/theme75.xml" ContentType="application/vnd.openxmlformats-officedocument.theme+xml"/>
  <Override PartName="/ppt/slideLayouts/slideLayout28.xml" ContentType="application/vnd.openxmlformats-officedocument.presentationml.slideLayout+xml"/>
  <Override PartName="/ppt/theme/theme76.xml" ContentType="application/vnd.openxmlformats-officedocument.theme+xml"/>
  <Override PartName="/ppt/slideLayouts/slideLayout29.xml" ContentType="application/vnd.openxmlformats-officedocument.presentationml.slideLayout+xml"/>
  <Override PartName="/ppt/theme/theme77.xml" ContentType="application/vnd.openxmlformats-officedocument.theme+xml"/>
  <Override PartName="/ppt/slideLayouts/slideLayout30.xml" ContentType="application/vnd.openxmlformats-officedocument.presentationml.slideLayout+xml"/>
  <Override PartName="/ppt/theme/theme78.xml" ContentType="application/vnd.openxmlformats-officedocument.theme+xml"/>
  <Override PartName="/ppt/slideLayouts/slideLayout31.xml" ContentType="application/vnd.openxmlformats-officedocument.presentationml.slideLayout+xml"/>
  <Override PartName="/ppt/theme/theme79.xml" ContentType="application/vnd.openxmlformats-officedocument.theme+xml"/>
  <Override PartName="/ppt/slideLayouts/slideLayout32.xml" ContentType="application/vnd.openxmlformats-officedocument.presentationml.slideLayout+xml"/>
  <Override PartName="/ppt/theme/theme80.xml" ContentType="application/vnd.openxmlformats-officedocument.theme+xml"/>
  <Override PartName="/ppt/slideLayouts/slideLayout33.xml" ContentType="application/vnd.openxmlformats-officedocument.presentationml.slideLayout+xml"/>
  <Override PartName="/ppt/theme/theme81.xml" ContentType="application/vnd.openxmlformats-officedocument.theme+xml"/>
  <Override PartName="/ppt/slideLayouts/slideLayout34.xml" ContentType="application/vnd.openxmlformats-officedocument.presentationml.slideLayout+xml"/>
  <Override PartName="/ppt/theme/theme82.xml" ContentType="application/vnd.openxmlformats-officedocument.theme+xml"/>
  <Override PartName="/ppt/slideLayouts/slideLayout35.xml" ContentType="application/vnd.openxmlformats-officedocument.presentationml.slideLayout+xml"/>
  <Override PartName="/ppt/theme/theme83.xml" ContentType="application/vnd.openxmlformats-officedocument.theme+xml"/>
  <Override PartName="/ppt/slideLayouts/slideLayout36.xml" ContentType="application/vnd.openxmlformats-officedocument.presentationml.slideLayout+xml"/>
  <Override PartName="/ppt/theme/theme84.xml" ContentType="application/vnd.openxmlformats-officedocument.theme+xml"/>
  <Override PartName="/ppt/slideLayouts/slideLayout37.xml" ContentType="application/vnd.openxmlformats-officedocument.presentationml.slideLayout+xml"/>
  <Override PartName="/ppt/theme/theme85.xml" ContentType="application/vnd.openxmlformats-officedocument.theme+xml"/>
  <Override PartName="/ppt/slideLayouts/slideLayout38.xml" ContentType="application/vnd.openxmlformats-officedocument.presentationml.slideLayout+xml"/>
  <Override PartName="/ppt/theme/theme86.xml" ContentType="application/vnd.openxmlformats-officedocument.theme+xml"/>
  <Override PartName="/ppt/slideLayouts/slideLayout39.xml" ContentType="application/vnd.openxmlformats-officedocument.presentationml.slideLayout+xml"/>
  <Override PartName="/ppt/theme/theme87.xml" ContentType="application/vnd.openxmlformats-officedocument.theme+xml"/>
  <Override PartName="/ppt/slideLayouts/slideLayout40.xml" ContentType="application/vnd.openxmlformats-officedocument.presentationml.slideLayout+xml"/>
  <Override PartName="/ppt/theme/theme88.xml" ContentType="application/vnd.openxmlformats-officedocument.theme+xml"/>
  <Override PartName="/ppt/slideLayouts/slideLayout41.xml" ContentType="application/vnd.openxmlformats-officedocument.presentationml.slideLayout+xml"/>
  <Override PartName="/ppt/theme/theme89.xml" ContentType="application/vnd.openxmlformats-officedocument.theme+xml"/>
  <Override PartName="/ppt/slideLayouts/slideLayout42.xml" ContentType="application/vnd.openxmlformats-officedocument.presentationml.slideLayout+xml"/>
  <Override PartName="/ppt/theme/theme90.xml" ContentType="application/vnd.openxmlformats-officedocument.theme+xml"/>
  <Override PartName="/ppt/slideLayouts/slideLayout43.xml" ContentType="application/vnd.openxmlformats-officedocument.presentationml.slideLayout+xml"/>
  <Override PartName="/ppt/theme/theme91.xml" ContentType="application/vnd.openxmlformats-officedocument.theme+xml"/>
  <Override PartName="/ppt/slideLayouts/slideLayout44.xml" ContentType="application/vnd.openxmlformats-officedocument.presentationml.slideLayout+xml"/>
  <Override PartName="/ppt/theme/theme92.xml" ContentType="application/vnd.openxmlformats-officedocument.theme+xml"/>
  <Override PartName="/ppt/slideLayouts/slideLayout45.xml" ContentType="application/vnd.openxmlformats-officedocument.presentationml.slideLayout+xml"/>
  <Override PartName="/ppt/theme/theme93.xml" ContentType="application/vnd.openxmlformats-officedocument.theme+xml"/>
  <Override PartName="/ppt/slideLayouts/slideLayout46.xml" ContentType="application/vnd.openxmlformats-officedocument.presentationml.slideLayout+xml"/>
  <Override PartName="/ppt/theme/theme94.xml" ContentType="application/vnd.openxmlformats-officedocument.theme+xml"/>
  <Override PartName="/ppt/theme/theme9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2"/>
    <p:sldMasterId id="2147483728" r:id="rId3"/>
    <p:sldMasterId id="2147483730" r:id="rId4"/>
    <p:sldMasterId id="2147483732" r:id="rId5"/>
    <p:sldMasterId id="2147483734" r:id="rId6"/>
    <p:sldMasterId id="2147483736" r:id="rId7"/>
    <p:sldMasterId id="2147483738" r:id="rId8"/>
    <p:sldMasterId id="2147483740" r:id="rId9"/>
    <p:sldMasterId id="2147483742" r:id="rId10"/>
    <p:sldMasterId id="2147483744" r:id="rId11"/>
    <p:sldMasterId id="2147483746" r:id="rId12"/>
    <p:sldMasterId id="2147483748" r:id="rId13"/>
    <p:sldMasterId id="2147483750" r:id="rId14"/>
    <p:sldMasterId id="2147483752" r:id="rId15"/>
    <p:sldMasterId id="2147483754" r:id="rId16"/>
    <p:sldMasterId id="2147483756" r:id="rId17"/>
    <p:sldMasterId id="2147483758" r:id="rId18"/>
    <p:sldMasterId id="2147483760" r:id="rId19"/>
    <p:sldMasterId id="2147483762" r:id="rId20"/>
    <p:sldMasterId id="2147483764" r:id="rId21"/>
    <p:sldMasterId id="2147483766" r:id="rId22"/>
    <p:sldMasterId id="2147483768" r:id="rId23"/>
    <p:sldMasterId id="2147483770" r:id="rId24"/>
    <p:sldMasterId id="2147483772" r:id="rId25"/>
    <p:sldMasterId id="2147483774" r:id="rId26"/>
    <p:sldMasterId id="2147483776" r:id="rId27"/>
    <p:sldMasterId id="2147483778" r:id="rId28"/>
    <p:sldMasterId id="2147483780" r:id="rId29"/>
    <p:sldMasterId id="2147483782" r:id="rId30"/>
    <p:sldMasterId id="2147483784" r:id="rId31"/>
    <p:sldMasterId id="2147483786" r:id="rId32"/>
    <p:sldMasterId id="2147483788" r:id="rId33"/>
    <p:sldMasterId id="2147483790" r:id="rId34"/>
    <p:sldMasterId id="2147483792" r:id="rId35"/>
    <p:sldMasterId id="2147483794" r:id="rId36"/>
    <p:sldMasterId id="2147483796" r:id="rId37"/>
    <p:sldMasterId id="2147483798" r:id="rId38"/>
    <p:sldMasterId id="2147483800" r:id="rId39"/>
    <p:sldMasterId id="2147483802" r:id="rId40"/>
    <p:sldMasterId id="2147483804" r:id="rId41"/>
    <p:sldMasterId id="2147483806" r:id="rId42"/>
    <p:sldMasterId id="2147483808" r:id="rId43"/>
    <p:sldMasterId id="2147483810" r:id="rId44"/>
    <p:sldMasterId id="2147483812" r:id="rId45"/>
    <p:sldMasterId id="2147483814" r:id="rId46"/>
    <p:sldMasterId id="2147483816" r:id="rId47"/>
    <p:sldMasterId id="2147483818" r:id="rId48"/>
    <p:sldMasterId id="2147483820" r:id="rId49"/>
    <p:sldMasterId id="2147483822" r:id="rId50"/>
    <p:sldMasterId id="2147483824" r:id="rId51"/>
    <p:sldMasterId id="2147483826" r:id="rId52"/>
    <p:sldMasterId id="2147483828" r:id="rId53"/>
    <p:sldMasterId id="2147483830" r:id="rId54"/>
    <p:sldMasterId id="2147483832" r:id="rId55"/>
    <p:sldMasterId id="2147483834" r:id="rId56"/>
    <p:sldMasterId id="2147483836" r:id="rId57"/>
    <p:sldMasterId id="2147483838" r:id="rId58"/>
    <p:sldMasterId id="2147483840" r:id="rId59"/>
    <p:sldMasterId id="2147483842" r:id="rId60"/>
    <p:sldMasterId id="2147483843" r:id="rId61"/>
    <p:sldMasterId id="2147483845" r:id="rId62"/>
    <p:sldMasterId id="2147483847" r:id="rId63"/>
    <p:sldMasterId id="2147483849" r:id="rId64"/>
    <p:sldMasterId id="2147483851" r:id="rId65"/>
    <p:sldMasterId id="2147483853" r:id="rId66"/>
    <p:sldMasterId id="2147483855" r:id="rId67"/>
    <p:sldMasterId id="2147483857" r:id="rId68"/>
    <p:sldMasterId id="2147483859" r:id="rId69"/>
    <p:sldMasterId id="2147483861" r:id="rId70"/>
    <p:sldMasterId id="2147483863" r:id="rId71"/>
    <p:sldMasterId id="2147483865" r:id="rId72"/>
    <p:sldMasterId id="2147483867" r:id="rId73"/>
    <p:sldMasterId id="2147483869" r:id="rId74"/>
    <p:sldMasterId id="2147483871" r:id="rId75"/>
    <p:sldMasterId id="2147483873" r:id="rId76"/>
    <p:sldMasterId id="2147483875" r:id="rId77"/>
    <p:sldMasterId id="2147483877" r:id="rId78"/>
    <p:sldMasterId id="2147483879" r:id="rId79"/>
    <p:sldMasterId id="2147483881" r:id="rId80"/>
    <p:sldMasterId id="2147483883" r:id="rId81"/>
    <p:sldMasterId id="2147483885" r:id="rId82"/>
    <p:sldMasterId id="2147483887" r:id="rId83"/>
    <p:sldMasterId id="2147483889" r:id="rId84"/>
    <p:sldMasterId id="2147483891" r:id="rId85"/>
    <p:sldMasterId id="2147483893" r:id="rId86"/>
    <p:sldMasterId id="2147483895" r:id="rId87"/>
    <p:sldMasterId id="2147483897" r:id="rId88"/>
    <p:sldMasterId id="2147483899" r:id="rId89"/>
    <p:sldMasterId id="2147483901" r:id="rId90"/>
    <p:sldMasterId id="2147483903" r:id="rId91"/>
    <p:sldMasterId id="2147483905" r:id="rId92"/>
    <p:sldMasterId id="2147483907" r:id="rId93"/>
    <p:sldMasterId id="2147483909" r:id="rId94"/>
    <p:sldMasterId id="2147483911" r:id="rId95"/>
  </p:sldMasterIdLst>
  <p:notesMasterIdLst>
    <p:notesMasterId r:id="rId133"/>
  </p:notesMasterIdLst>
  <p:sldIdLst>
    <p:sldId id="256" r:id="rId96"/>
    <p:sldId id="259" r:id="rId97"/>
    <p:sldId id="260" r:id="rId98"/>
    <p:sldId id="261" r:id="rId99"/>
    <p:sldId id="262" r:id="rId100"/>
    <p:sldId id="263" r:id="rId101"/>
    <p:sldId id="264" r:id="rId102"/>
    <p:sldId id="265" r:id="rId103"/>
    <p:sldId id="266" r:id="rId104"/>
    <p:sldId id="267" r:id="rId105"/>
    <p:sldId id="268" r:id="rId106"/>
    <p:sldId id="269" r:id="rId107"/>
    <p:sldId id="270" r:id="rId108"/>
    <p:sldId id="271" r:id="rId109"/>
    <p:sldId id="272" r:id="rId110"/>
    <p:sldId id="273" r:id="rId111"/>
    <p:sldId id="274" r:id="rId112"/>
    <p:sldId id="275" r:id="rId113"/>
    <p:sldId id="276" r:id="rId114"/>
    <p:sldId id="277" r:id="rId115"/>
    <p:sldId id="278" r:id="rId116"/>
    <p:sldId id="279" r:id="rId117"/>
    <p:sldId id="280" r:id="rId118"/>
    <p:sldId id="281" r:id="rId119"/>
    <p:sldId id="282" r:id="rId120"/>
    <p:sldId id="283" r:id="rId121"/>
    <p:sldId id="284" r:id="rId122"/>
    <p:sldId id="285" r:id="rId123"/>
    <p:sldId id="286" r:id="rId124"/>
    <p:sldId id="287" r:id="rId125"/>
    <p:sldId id="288" r:id="rId126"/>
    <p:sldId id="289" r:id="rId127"/>
    <p:sldId id="290" r:id="rId128"/>
    <p:sldId id="291" r:id="rId129"/>
    <p:sldId id="292" r:id="rId130"/>
    <p:sldId id="293" r:id="rId131"/>
    <p:sldId id="294" r:id="rId132"/>
  </p:sldIdLst>
  <p:sldSz cx="12192000" cy="6858000"/>
  <p:notesSz cx="6858000" cy="9144000"/>
  <p:embeddedFontLst>
    <p:embeddedFont>
      <p:font typeface="MS PGothic" panose="020B0600070205080204" pitchFamily="34" charset="-128"/>
      <p:regular r:id="rId134"/>
    </p:embeddedFont>
    <p:embeddedFont>
      <p:font typeface="Bebas Neue Regular" panose="00000500000000000000" pitchFamily="2" charset="0"/>
      <p:regular r:id="rId135"/>
    </p:embeddedFont>
    <p:embeddedFont>
      <p:font typeface="Bebas Neue Book" panose="00000500000000000000" pitchFamily="2" charset="0"/>
      <p:regular r:id="rId136"/>
    </p:embeddedFont>
    <p:embeddedFont>
      <p:font typeface="Calibri Light" panose="020F0302020204030204" pitchFamily="34" charset="0"/>
      <p:regular r:id="rId137"/>
      <p:italic r:id="rId138"/>
    </p:embeddedFont>
    <p:embeddedFont>
      <p:font typeface="Bebas Neue Bold" panose="020B0606020202050201" pitchFamily="34" charset="0"/>
      <p:bold r:id="rId139"/>
    </p:embeddedFont>
    <p:embeddedFont>
      <p:font typeface="Aharoni" panose="02010803020104030203" pitchFamily="2" charset="-79"/>
      <p:bold r:id="rId140"/>
    </p:embeddedFont>
    <p:embeddedFont>
      <p:font typeface="Calibri" panose="020F0502020204030204" pitchFamily="34" charset="0"/>
      <p:regular r:id="rId141"/>
      <p:bold r:id="rId142"/>
      <p:italic r:id="rId143"/>
      <p:boldItalic r:id="rId1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3DA7"/>
    <a:srgbClr val="E852E1"/>
    <a:srgbClr val="416AA2"/>
    <a:srgbClr val="A7CAEA"/>
    <a:srgbClr val="047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60"/>
  </p:normalViewPr>
  <p:slideViewPr>
    <p:cSldViewPr snapToGrid="0">
      <p:cViewPr varScale="1">
        <p:scale>
          <a:sx n="99" d="100"/>
          <a:sy n="99" d="100"/>
        </p:scale>
        <p:origin x="8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5.xml"/><Relationship Id="rId117" Type="http://schemas.openxmlformats.org/officeDocument/2006/relationships/slide" Target="slides/slide22.xml"/><Relationship Id="rId21" Type="http://schemas.openxmlformats.org/officeDocument/2006/relationships/slideMaster" Target="slideMasters/slideMaster20.xml"/><Relationship Id="rId42" Type="http://schemas.openxmlformats.org/officeDocument/2006/relationships/slideMaster" Target="slideMasters/slideMaster41.xml"/><Relationship Id="rId47" Type="http://schemas.openxmlformats.org/officeDocument/2006/relationships/slideMaster" Target="slideMasters/slideMaster46.xml"/><Relationship Id="rId63" Type="http://schemas.openxmlformats.org/officeDocument/2006/relationships/slideMaster" Target="slideMasters/slideMaster62.xml"/><Relationship Id="rId68" Type="http://schemas.openxmlformats.org/officeDocument/2006/relationships/slideMaster" Target="slideMasters/slideMaster67.xml"/><Relationship Id="rId84" Type="http://schemas.openxmlformats.org/officeDocument/2006/relationships/slideMaster" Target="slideMasters/slideMaster83.xml"/><Relationship Id="rId89" Type="http://schemas.openxmlformats.org/officeDocument/2006/relationships/slideMaster" Target="slideMasters/slideMaster88.xml"/><Relationship Id="rId112" Type="http://schemas.openxmlformats.org/officeDocument/2006/relationships/slide" Target="slides/slide17.xml"/><Relationship Id="rId133" Type="http://schemas.openxmlformats.org/officeDocument/2006/relationships/notesMaster" Target="notesMasters/notesMaster1.xml"/><Relationship Id="rId138" Type="http://schemas.openxmlformats.org/officeDocument/2006/relationships/font" Target="fonts/font5.fntdata"/><Relationship Id="rId16" Type="http://schemas.openxmlformats.org/officeDocument/2006/relationships/slideMaster" Target="slideMasters/slideMaster15.xml"/><Relationship Id="rId107" Type="http://schemas.openxmlformats.org/officeDocument/2006/relationships/slide" Target="slides/slide12.xml"/><Relationship Id="rId11" Type="http://schemas.openxmlformats.org/officeDocument/2006/relationships/slideMaster" Target="slideMasters/slideMaster10.xml"/><Relationship Id="rId32" Type="http://schemas.openxmlformats.org/officeDocument/2006/relationships/slideMaster" Target="slideMasters/slideMaster31.xml"/><Relationship Id="rId37" Type="http://schemas.openxmlformats.org/officeDocument/2006/relationships/slideMaster" Target="slideMasters/slideMaster36.xml"/><Relationship Id="rId53" Type="http://schemas.openxmlformats.org/officeDocument/2006/relationships/slideMaster" Target="slideMasters/slideMaster52.xml"/><Relationship Id="rId58" Type="http://schemas.openxmlformats.org/officeDocument/2006/relationships/slideMaster" Target="slideMasters/slideMaster57.xml"/><Relationship Id="rId74" Type="http://schemas.openxmlformats.org/officeDocument/2006/relationships/slideMaster" Target="slideMasters/slideMaster73.xml"/><Relationship Id="rId79" Type="http://schemas.openxmlformats.org/officeDocument/2006/relationships/slideMaster" Target="slideMasters/slideMaster78.xml"/><Relationship Id="rId102" Type="http://schemas.openxmlformats.org/officeDocument/2006/relationships/slide" Target="slides/slide7.xml"/><Relationship Id="rId123" Type="http://schemas.openxmlformats.org/officeDocument/2006/relationships/slide" Target="slides/slide28.xml"/><Relationship Id="rId128" Type="http://schemas.openxmlformats.org/officeDocument/2006/relationships/slide" Target="slides/slide33.xml"/><Relationship Id="rId144" Type="http://schemas.openxmlformats.org/officeDocument/2006/relationships/font" Target="fonts/font11.fntdata"/><Relationship Id="rId5" Type="http://schemas.openxmlformats.org/officeDocument/2006/relationships/slideMaster" Target="slideMasters/slideMaster4.xml"/><Relationship Id="rId90" Type="http://schemas.openxmlformats.org/officeDocument/2006/relationships/slideMaster" Target="slideMasters/slideMaster89.xml"/><Relationship Id="rId95" Type="http://schemas.openxmlformats.org/officeDocument/2006/relationships/slideMaster" Target="slideMasters/slideMaster94.xml"/><Relationship Id="rId22" Type="http://schemas.openxmlformats.org/officeDocument/2006/relationships/slideMaster" Target="slideMasters/slideMaster21.xml"/><Relationship Id="rId27" Type="http://schemas.openxmlformats.org/officeDocument/2006/relationships/slideMaster" Target="slideMasters/slideMaster26.xml"/><Relationship Id="rId43" Type="http://schemas.openxmlformats.org/officeDocument/2006/relationships/slideMaster" Target="slideMasters/slideMaster42.xml"/><Relationship Id="rId48" Type="http://schemas.openxmlformats.org/officeDocument/2006/relationships/slideMaster" Target="slideMasters/slideMaster47.xml"/><Relationship Id="rId64" Type="http://schemas.openxmlformats.org/officeDocument/2006/relationships/slideMaster" Target="slideMasters/slideMaster63.xml"/><Relationship Id="rId69" Type="http://schemas.openxmlformats.org/officeDocument/2006/relationships/slideMaster" Target="slideMasters/slideMaster68.xml"/><Relationship Id="rId113" Type="http://schemas.openxmlformats.org/officeDocument/2006/relationships/slide" Target="slides/slide18.xml"/><Relationship Id="rId118" Type="http://schemas.openxmlformats.org/officeDocument/2006/relationships/slide" Target="slides/slide23.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Master" Target="slideMasters/slideMaster79.xml"/><Relationship Id="rId85" Type="http://schemas.openxmlformats.org/officeDocument/2006/relationships/slideMaster" Target="slideMasters/slideMaster84.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Master" Target="slideMasters/slideMaster24.xml"/><Relationship Id="rId33" Type="http://schemas.openxmlformats.org/officeDocument/2006/relationships/slideMaster" Target="slideMasters/slideMaster32.xml"/><Relationship Id="rId38" Type="http://schemas.openxmlformats.org/officeDocument/2006/relationships/slideMaster" Target="slideMasters/slideMaster37.xml"/><Relationship Id="rId46" Type="http://schemas.openxmlformats.org/officeDocument/2006/relationships/slideMaster" Target="slideMasters/slideMaster45.xml"/><Relationship Id="rId59" Type="http://schemas.openxmlformats.org/officeDocument/2006/relationships/slideMaster" Target="slideMasters/slideMaster58.xml"/><Relationship Id="rId67" Type="http://schemas.openxmlformats.org/officeDocument/2006/relationships/slideMaster" Target="slideMasters/slideMaster66.xml"/><Relationship Id="rId103" Type="http://schemas.openxmlformats.org/officeDocument/2006/relationships/slide" Target="slides/slide8.xml"/><Relationship Id="rId108" Type="http://schemas.openxmlformats.org/officeDocument/2006/relationships/slide" Target="slides/slide13.xml"/><Relationship Id="rId116" Type="http://schemas.openxmlformats.org/officeDocument/2006/relationships/slide" Target="slides/slide21.xml"/><Relationship Id="rId124" Type="http://schemas.openxmlformats.org/officeDocument/2006/relationships/slide" Target="slides/slide29.xml"/><Relationship Id="rId129" Type="http://schemas.openxmlformats.org/officeDocument/2006/relationships/slide" Target="slides/slide34.xml"/><Relationship Id="rId137" Type="http://schemas.openxmlformats.org/officeDocument/2006/relationships/font" Target="fonts/font4.fntdata"/><Relationship Id="rId20" Type="http://schemas.openxmlformats.org/officeDocument/2006/relationships/slideMaster" Target="slideMasters/slideMaster19.xml"/><Relationship Id="rId41" Type="http://schemas.openxmlformats.org/officeDocument/2006/relationships/slideMaster" Target="slideMasters/slideMaster40.xml"/><Relationship Id="rId54" Type="http://schemas.openxmlformats.org/officeDocument/2006/relationships/slideMaster" Target="slideMasters/slideMaster53.xml"/><Relationship Id="rId62" Type="http://schemas.openxmlformats.org/officeDocument/2006/relationships/slideMaster" Target="slideMasters/slideMaster61.xml"/><Relationship Id="rId70" Type="http://schemas.openxmlformats.org/officeDocument/2006/relationships/slideMaster" Target="slideMasters/slideMaster69.xml"/><Relationship Id="rId75" Type="http://schemas.openxmlformats.org/officeDocument/2006/relationships/slideMaster" Target="slideMasters/slideMaster74.xml"/><Relationship Id="rId83" Type="http://schemas.openxmlformats.org/officeDocument/2006/relationships/slideMaster" Target="slideMasters/slideMaster82.xml"/><Relationship Id="rId88" Type="http://schemas.openxmlformats.org/officeDocument/2006/relationships/slideMaster" Target="slideMasters/slideMaster87.xml"/><Relationship Id="rId91" Type="http://schemas.openxmlformats.org/officeDocument/2006/relationships/slideMaster" Target="slideMasters/slideMaster90.xml"/><Relationship Id="rId96" Type="http://schemas.openxmlformats.org/officeDocument/2006/relationships/slide" Target="slides/slide1.xml"/><Relationship Id="rId111" Type="http://schemas.openxmlformats.org/officeDocument/2006/relationships/slide" Target="slides/slide16.xml"/><Relationship Id="rId132" Type="http://schemas.openxmlformats.org/officeDocument/2006/relationships/slide" Target="slides/slide37.xml"/><Relationship Id="rId140" Type="http://schemas.openxmlformats.org/officeDocument/2006/relationships/font" Target="fonts/font7.fntdata"/><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Master" Target="slideMasters/slideMaster22.xml"/><Relationship Id="rId28" Type="http://schemas.openxmlformats.org/officeDocument/2006/relationships/slideMaster" Target="slideMasters/slideMaster27.xml"/><Relationship Id="rId36" Type="http://schemas.openxmlformats.org/officeDocument/2006/relationships/slideMaster" Target="slideMasters/slideMaster35.xml"/><Relationship Id="rId49" Type="http://schemas.openxmlformats.org/officeDocument/2006/relationships/slideMaster" Target="slideMasters/slideMaster48.xml"/><Relationship Id="rId57" Type="http://schemas.openxmlformats.org/officeDocument/2006/relationships/slideMaster" Target="slideMasters/slideMaster56.xml"/><Relationship Id="rId106" Type="http://schemas.openxmlformats.org/officeDocument/2006/relationships/slide" Target="slides/slide11.xml"/><Relationship Id="rId114" Type="http://schemas.openxmlformats.org/officeDocument/2006/relationships/slide" Target="slides/slide19.xml"/><Relationship Id="rId119" Type="http://schemas.openxmlformats.org/officeDocument/2006/relationships/slide" Target="slides/slide24.xml"/><Relationship Id="rId127" Type="http://schemas.openxmlformats.org/officeDocument/2006/relationships/slide" Target="slides/slide32.xml"/><Relationship Id="rId10" Type="http://schemas.openxmlformats.org/officeDocument/2006/relationships/slideMaster" Target="slideMasters/slideMaster9.xml"/><Relationship Id="rId31" Type="http://schemas.openxmlformats.org/officeDocument/2006/relationships/slideMaster" Target="slideMasters/slideMaster30.xml"/><Relationship Id="rId44" Type="http://schemas.openxmlformats.org/officeDocument/2006/relationships/slideMaster" Target="slideMasters/slideMaster43.xml"/><Relationship Id="rId52" Type="http://schemas.openxmlformats.org/officeDocument/2006/relationships/slideMaster" Target="slideMasters/slideMaster51.xml"/><Relationship Id="rId60" Type="http://schemas.openxmlformats.org/officeDocument/2006/relationships/slideMaster" Target="slideMasters/slideMaster59.xml"/><Relationship Id="rId65" Type="http://schemas.openxmlformats.org/officeDocument/2006/relationships/slideMaster" Target="slideMasters/slideMaster64.xml"/><Relationship Id="rId73" Type="http://schemas.openxmlformats.org/officeDocument/2006/relationships/slideMaster" Target="slideMasters/slideMaster72.xml"/><Relationship Id="rId78" Type="http://schemas.openxmlformats.org/officeDocument/2006/relationships/slideMaster" Target="slideMasters/slideMaster77.xml"/><Relationship Id="rId81" Type="http://schemas.openxmlformats.org/officeDocument/2006/relationships/slideMaster" Target="slideMasters/slideMaster80.xml"/><Relationship Id="rId86" Type="http://schemas.openxmlformats.org/officeDocument/2006/relationships/slideMaster" Target="slideMasters/slideMaster85.xml"/><Relationship Id="rId94" Type="http://schemas.openxmlformats.org/officeDocument/2006/relationships/slideMaster" Target="slideMasters/slideMaster93.xml"/><Relationship Id="rId99" Type="http://schemas.openxmlformats.org/officeDocument/2006/relationships/slide" Target="slides/slide4.xml"/><Relationship Id="rId101" Type="http://schemas.openxmlformats.org/officeDocument/2006/relationships/slide" Target="slides/slide6.xml"/><Relationship Id="rId122" Type="http://schemas.openxmlformats.org/officeDocument/2006/relationships/slide" Target="slides/slide27.xml"/><Relationship Id="rId130" Type="http://schemas.openxmlformats.org/officeDocument/2006/relationships/slide" Target="slides/slide35.xml"/><Relationship Id="rId135" Type="http://schemas.openxmlformats.org/officeDocument/2006/relationships/font" Target="fonts/font2.fntdata"/><Relationship Id="rId143" Type="http://schemas.openxmlformats.org/officeDocument/2006/relationships/font" Target="fonts/font10.fntdata"/><Relationship Id="rId148"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39" Type="http://schemas.openxmlformats.org/officeDocument/2006/relationships/slideMaster" Target="slideMasters/slideMaster38.xml"/><Relationship Id="rId109" Type="http://schemas.openxmlformats.org/officeDocument/2006/relationships/slide" Target="slides/slide14.xml"/><Relationship Id="rId34" Type="http://schemas.openxmlformats.org/officeDocument/2006/relationships/slideMaster" Target="slideMasters/slideMaster33.xml"/><Relationship Id="rId50" Type="http://schemas.openxmlformats.org/officeDocument/2006/relationships/slideMaster" Target="slideMasters/slideMaster49.xml"/><Relationship Id="rId55" Type="http://schemas.openxmlformats.org/officeDocument/2006/relationships/slideMaster" Target="slideMasters/slideMaster54.xml"/><Relationship Id="rId76" Type="http://schemas.openxmlformats.org/officeDocument/2006/relationships/slideMaster" Target="slideMasters/slideMaster75.xml"/><Relationship Id="rId97" Type="http://schemas.openxmlformats.org/officeDocument/2006/relationships/slide" Target="slides/slide2.xml"/><Relationship Id="rId104" Type="http://schemas.openxmlformats.org/officeDocument/2006/relationships/slide" Target="slides/slide9.xml"/><Relationship Id="rId120" Type="http://schemas.openxmlformats.org/officeDocument/2006/relationships/slide" Target="slides/slide25.xml"/><Relationship Id="rId125" Type="http://schemas.openxmlformats.org/officeDocument/2006/relationships/slide" Target="slides/slide30.xml"/><Relationship Id="rId141" Type="http://schemas.openxmlformats.org/officeDocument/2006/relationships/font" Target="fonts/font8.fntdata"/><Relationship Id="rId146" Type="http://schemas.openxmlformats.org/officeDocument/2006/relationships/viewProps" Target="viewProps.xml"/><Relationship Id="rId7" Type="http://schemas.openxmlformats.org/officeDocument/2006/relationships/slideMaster" Target="slideMasters/slideMaster6.xml"/><Relationship Id="rId71" Type="http://schemas.openxmlformats.org/officeDocument/2006/relationships/slideMaster" Target="slideMasters/slideMaster70.xml"/><Relationship Id="rId92" Type="http://schemas.openxmlformats.org/officeDocument/2006/relationships/slideMaster" Target="slideMasters/slideMaster91.xml"/><Relationship Id="rId2" Type="http://schemas.openxmlformats.org/officeDocument/2006/relationships/slideMaster" Target="slideMasters/slideMaster1.xml"/><Relationship Id="rId29" Type="http://schemas.openxmlformats.org/officeDocument/2006/relationships/slideMaster" Target="slideMasters/slideMaster28.xml"/><Relationship Id="rId24" Type="http://schemas.openxmlformats.org/officeDocument/2006/relationships/slideMaster" Target="slideMasters/slideMaster23.xml"/><Relationship Id="rId40" Type="http://schemas.openxmlformats.org/officeDocument/2006/relationships/slideMaster" Target="slideMasters/slideMaster39.xml"/><Relationship Id="rId45" Type="http://schemas.openxmlformats.org/officeDocument/2006/relationships/slideMaster" Target="slideMasters/slideMaster44.xml"/><Relationship Id="rId66" Type="http://schemas.openxmlformats.org/officeDocument/2006/relationships/slideMaster" Target="slideMasters/slideMaster65.xml"/><Relationship Id="rId87" Type="http://schemas.openxmlformats.org/officeDocument/2006/relationships/slideMaster" Target="slideMasters/slideMaster86.xml"/><Relationship Id="rId110" Type="http://schemas.openxmlformats.org/officeDocument/2006/relationships/slide" Target="slides/slide15.xml"/><Relationship Id="rId115" Type="http://schemas.openxmlformats.org/officeDocument/2006/relationships/slide" Target="slides/slide20.xml"/><Relationship Id="rId131" Type="http://schemas.openxmlformats.org/officeDocument/2006/relationships/slide" Target="slides/slide36.xml"/><Relationship Id="rId136" Type="http://schemas.openxmlformats.org/officeDocument/2006/relationships/font" Target="fonts/font3.fntdata"/><Relationship Id="rId61" Type="http://schemas.openxmlformats.org/officeDocument/2006/relationships/slideMaster" Target="slideMasters/slideMaster60.xml"/><Relationship Id="rId82" Type="http://schemas.openxmlformats.org/officeDocument/2006/relationships/slideMaster" Target="slideMasters/slideMaster81.xml"/><Relationship Id="rId19" Type="http://schemas.openxmlformats.org/officeDocument/2006/relationships/slideMaster" Target="slideMasters/slideMaster18.xml"/><Relationship Id="rId14" Type="http://schemas.openxmlformats.org/officeDocument/2006/relationships/slideMaster" Target="slideMasters/slideMaster13.xml"/><Relationship Id="rId30" Type="http://schemas.openxmlformats.org/officeDocument/2006/relationships/slideMaster" Target="slideMasters/slideMaster29.xml"/><Relationship Id="rId35" Type="http://schemas.openxmlformats.org/officeDocument/2006/relationships/slideMaster" Target="slideMasters/slideMaster34.xml"/><Relationship Id="rId56" Type="http://schemas.openxmlformats.org/officeDocument/2006/relationships/slideMaster" Target="slideMasters/slideMaster55.xml"/><Relationship Id="rId77" Type="http://schemas.openxmlformats.org/officeDocument/2006/relationships/slideMaster" Target="slideMasters/slideMaster76.xml"/><Relationship Id="rId100" Type="http://schemas.openxmlformats.org/officeDocument/2006/relationships/slide" Target="slides/slide5.xml"/><Relationship Id="rId105" Type="http://schemas.openxmlformats.org/officeDocument/2006/relationships/slide" Target="slides/slide10.xml"/><Relationship Id="rId126" Type="http://schemas.openxmlformats.org/officeDocument/2006/relationships/slide" Target="slides/slide31.xml"/><Relationship Id="rId147" Type="http://schemas.openxmlformats.org/officeDocument/2006/relationships/theme" Target="theme/theme1.xml"/><Relationship Id="rId8" Type="http://schemas.openxmlformats.org/officeDocument/2006/relationships/slideMaster" Target="slideMasters/slideMaster7.xml"/><Relationship Id="rId51" Type="http://schemas.openxmlformats.org/officeDocument/2006/relationships/slideMaster" Target="slideMasters/slideMaster50.xml"/><Relationship Id="rId72" Type="http://schemas.openxmlformats.org/officeDocument/2006/relationships/slideMaster" Target="slideMasters/slideMaster71.xml"/><Relationship Id="rId93" Type="http://schemas.openxmlformats.org/officeDocument/2006/relationships/slideMaster" Target="slideMasters/slideMaster92.xml"/><Relationship Id="rId98" Type="http://schemas.openxmlformats.org/officeDocument/2006/relationships/slide" Target="slides/slide3.xml"/><Relationship Id="rId121" Type="http://schemas.openxmlformats.org/officeDocument/2006/relationships/slide" Target="slides/slide26.xml"/><Relationship Id="rId142"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5C98B-74C5-42C7-9F98-B51F39F1920F}" type="doc">
      <dgm:prSet loTypeId="urn:microsoft.com/office/officeart/2005/8/layout/process1" loCatId="process" qsTypeId="urn:microsoft.com/office/officeart/2005/8/quickstyle/simple1" qsCatId="simple" csTypeId="urn:microsoft.com/office/officeart/2005/8/colors/accent1_2" csCatId="accent1" phldr="1"/>
      <dgm:spPr/>
    </dgm:pt>
    <dgm:pt modelId="{7CC37360-CFA1-4F74-8A7F-80AAC02FED07}">
      <dgm:prSet phldrT="[Text]"/>
      <dgm:spPr/>
      <dgm:t>
        <a:bodyPr/>
        <a:lstStyle/>
        <a:p>
          <a:r>
            <a:rPr lang="en-US" dirty="0" smtClean="0"/>
            <a:t>Accounting</a:t>
          </a:r>
          <a:endParaRPr lang="en-US" dirty="0"/>
        </a:p>
      </dgm:t>
    </dgm:pt>
    <dgm:pt modelId="{EF4D57EB-B18E-42F4-B9B3-37BB875A353C}" type="parTrans" cxnId="{D7580970-0322-46FB-968B-C02051EE9FBC}">
      <dgm:prSet/>
      <dgm:spPr/>
      <dgm:t>
        <a:bodyPr/>
        <a:lstStyle/>
        <a:p>
          <a:endParaRPr lang="en-US"/>
        </a:p>
      </dgm:t>
    </dgm:pt>
    <dgm:pt modelId="{3DB10E6B-4DBC-44CE-9DA8-02EDA4CCA869}" type="sibTrans" cxnId="{D7580970-0322-46FB-968B-C02051EE9FBC}">
      <dgm:prSet/>
      <dgm:spPr/>
      <dgm:t>
        <a:bodyPr/>
        <a:lstStyle/>
        <a:p>
          <a:endParaRPr lang="en-US"/>
        </a:p>
      </dgm:t>
    </dgm:pt>
    <dgm:pt modelId="{952E9D66-67C0-4C23-9335-6DEA296C6156}">
      <dgm:prSet phldrT="[Text]"/>
      <dgm:spPr/>
      <dgm:t>
        <a:bodyPr/>
        <a:lstStyle/>
        <a:p>
          <a:r>
            <a:rPr lang="en-US" dirty="0" smtClean="0"/>
            <a:t>CPA</a:t>
          </a:r>
          <a:endParaRPr lang="en-US" dirty="0"/>
        </a:p>
      </dgm:t>
    </dgm:pt>
    <dgm:pt modelId="{C37DBC0F-D720-4A09-80B8-6F94D88BD575}" type="parTrans" cxnId="{FC61DFF7-12F1-4A88-92A4-2A51131B7485}">
      <dgm:prSet/>
      <dgm:spPr/>
      <dgm:t>
        <a:bodyPr/>
        <a:lstStyle/>
        <a:p>
          <a:endParaRPr lang="en-US"/>
        </a:p>
      </dgm:t>
    </dgm:pt>
    <dgm:pt modelId="{0FF47868-2658-44F8-AC68-C6B6686717B2}" type="sibTrans" cxnId="{FC61DFF7-12F1-4A88-92A4-2A51131B7485}">
      <dgm:prSet/>
      <dgm:spPr/>
      <dgm:t>
        <a:bodyPr/>
        <a:lstStyle/>
        <a:p>
          <a:endParaRPr lang="en-US"/>
        </a:p>
      </dgm:t>
    </dgm:pt>
    <dgm:pt modelId="{5C6AA241-1C23-4336-8BE9-52F85C3A8691}" type="pres">
      <dgm:prSet presAssocID="{2AD5C98B-74C5-42C7-9F98-B51F39F1920F}" presName="Name0" presStyleCnt="0">
        <dgm:presLayoutVars>
          <dgm:dir/>
          <dgm:resizeHandles val="exact"/>
        </dgm:presLayoutVars>
      </dgm:prSet>
      <dgm:spPr/>
    </dgm:pt>
    <dgm:pt modelId="{5FBE5BCF-22E2-4AB2-BD01-14C7A6C6AA78}" type="pres">
      <dgm:prSet presAssocID="{7CC37360-CFA1-4F74-8A7F-80AAC02FED07}" presName="node" presStyleLbl="node1" presStyleIdx="0" presStyleCnt="2">
        <dgm:presLayoutVars>
          <dgm:bulletEnabled val="1"/>
        </dgm:presLayoutVars>
      </dgm:prSet>
      <dgm:spPr/>
      <dgm:t>
        <a:bodyPr/>
        <a:lstStyle/>
        <a:p>
          <a:endParaRPr lang="en-US"/>
        </a:p>
      </dgm:t>
    </dgm:pt>
    <dgm:pt modelId="{281DE631-DF10-4BF7-B772-F5F0DA21E865}" type="pres">
      <dgm:prSet presAssocID="{3DB10E6B-4DBC-44CE-9DA8-02EDA4CCA869}" presName="sibTrans" presStyleLbl="sibTrans2D1" presStyleIdx="0" presStyleCnt="1"/>
      <dgm:spPr/>
      <dgm:t>
        <a:bodyPr/>
        <a:lstStyle/>
        <a:p>
          <a:endParaRPr lang="en-US"/>
        </a:p>
      </dgm:t>
    </dgm:pt>
    <dgm:pt modelId="{929AA224-3528-4999-99FB-96A767984BB5}" type="pres">
      <dgm:prSet presAssocID="{3DB10E6B-4DBC-44CE-9DA8-02EDA4CCA869}" presName="connectorText" presStyleLbl="sibTrans2D1" presStyleIdx="0" presStyleCnt="1"/>
      <dgm:spPr/>
      <dgm:t>
        <a:bodyPr/>
        <a:lstStyle/>
        <a:p>
          <a:endParaRPr lang="en-US"/>
        </a:p>
      </dgm:t>
    </dgm:pt>
    <dgm:pt modelId="{344D9AF4-0B70-419E-BFF1-6A608FA5C149}" type="pres">
      <dgm:prSet presAssocID="{952E9D66-67C0-4C23-9335-6DEA296C6156}" presName="node" presStyleLbl="node1" presStyleIdx="1" presStyleCnt="2">
        <dgm:presLayoutVars>
          <dgm:bulletEnabled val="1"/>
        </dgm:presLayoutVars>
      </dgm:prSet>
      <dgm:spPr/>
      <dgm:t>
        <a:bodyPr/>
        <a:lstStyle/>
        <a:p>
          <a:endParaRPr lang="en-US"/>
        </a:p>
      </dgm:t>
    </dgm:pt>
  </dgm:ptLst>
  <dgm:cxnLst>
    <dgm:cxn modelId="{D7580970-0322-46FB-968B-C02051EE9FBC}" srcId="{2AD5C98B-74C5-42C7-9F98-B51F39F1920F}" destId="{7CC37360-CFA1-4F74-8A7F-80AAC02FED07}" srcOrd="0" destOrd="0" parTransId="{EF4D57EB-B18E-42F4-B9B3-37BB875A353C}" sibTransId="{3DB10E6B-4DBC-44CE-9DA8-02EDA4CCA869}"/>
    <dgm:cxn modelId="{B69C2166-3E9A-4387-800E-ABD9DE7B5178}" type="presOf" srcId="{952E9D66-67C0-4C23-9335-6DEA296C6156}" destId="{344D9AF4-0B70-419E-BFF1-6A608FA5C149}" srcOrd="0" destOrd="0" presId="urn:microsoft.com/office/officeart/2005/8/layout/process1"/>
    <dgm:cxn modelId="{AEB67446-4EE4-4B61-A479-1A8AEE01F097}" type="presOf" srcId="{3DB10E6B-4DBC-44CE-9DA8-02EDA4CCA869}" destId="{281DE631-DF10-4BF7-B772-F5F0DA21E865}" srcOrd="0" destOrd="0" presId="urn:microsoft.com/office/officeart/2005/8/layout/process1"/>
    <dgm:cxn modelId="{99C7EE90-18DE-41DE-9AF5-AED16A4630F9}" type="presOf" srcId="{7CC37360-CFA1-4F74-8A7F-80AAC02FED07}" destId="{5FBE5BCF-22E2-4AB2-BD01-14C7A6C6AA78}" srcOrd="0" destOrd="0" presId="urn:microsoft.com/office/officeart/2005/8/layout/process1"/>
    <dgm:cxn modelId="{22C6FAE7-BE88-4BA8-A7C6-F89C6FFAC5DE}" type="presOf" srcId="{3DB10E6B-4DBC-44CE-9DA8-02EDA4CCA869}" destId="{929AA224-3528-4999-99FB-96A767984BB5}" srcOrd="1" destOrd="0" presId="urn:microsoft.com/office/officeart/2005/8/layout/process1"/>
    <dgm:cxn modelId="{FC61DFF7-12F1-4A88-92A4-2A51131B7485}" srcId="{2AD5C98B-74C5-42C7-9F98-B51F39F1920F}" destId="{952E9D66-67C0-4C23-9335-6DEA296C6156}" srcOrd="1" destOrd="0" parTransId="{C37DBC0F-D720-4A09-80B8-6F94D88BD575}" sibTransId="{0FF47868-2658-44F8-AC68-C6B6686717B2}"/>
    <dgm:cxn modelId="{13953E8C-CDC5-437C-9301-676C96A518E9}" type="presOf" srcId="{2AD5C98B-74C5-42C7-9F98-B51F39F1920F}" destId="{5C6AA241-1C23-4336-8BE9-52F85C3A8691}" srcOrd="0" destOrd="0" presId="urn:microsoft.com/office/officeart/2005/8/layout/process1"/>
    <dgm:cxn modelId="{1132A5E7-D76B-47FF-BF2B-1422104CF924}" type="presParOf" srcId="{5C6AA241-1C23-4336-8BE9-52F85C3A8691}" destId="{5FBE5BCF-22E2-4AB2-BD01-14C7A6C6AA78}" srcOrd="0" destOrd="0" presId="urn:microsoft.com/office/officeart/2005/8/layout/process1"/>
    <dgm:cxn modelId="{1394EED4-F295-4F90-BC60-8BF5DA22052D}" type="presParOf" srcId="{5C6AA241-1C23-4336-8BE9-52F85C3A8691}" destId="{281DE631-DF10-4BF7-B772-F5F0DA21E865}" srcOrd="1" destOrd="0" presId="urn:microsoft.com/office/officeart/2005/8/layout/process1"/>
    <dgm:cxn modelId="{1F952C94-4F32-41F7-882F-4796726FE870}" type="presParOf" srcId="{281DE631-DF10-4BF7-B772-F5F0DA21E865}" destId="{929AA224-3528-4999-99FB-96A767984BB5}" srcOrd="0" destOrd="0" presId="urn:microsoft.com/office/officeart/2005/8/layout/process1"/>
    <dgm:cxn modelId="{0EEBE369-6FA1-45E4-B971-19A47BF20F50}" type="presParOf" srcId="{5C6AA241-1C23-4336-8BE9-52F85C3A8691}" destId="{344D9AF4-0B70-419E-BFF1-6A608FA5C149}"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D5C98B-74C5-42C7-9F98-B51F39F1920F}" type="doc">
      <dgm:prSet loTypeId="urn:microsoft.com/office/officeart/2005/8/layout/process1" loCatId="process" qsTypeId="urn:microsoft.com/office/officeart/2005/8/quickstyle/simple1" qsCatId="simple" csTypeId="urn:microsoft.com/office/officeart/2005/8/colors/accent1_2" csCatId="accent1" phldr="1"/>
      <dgm:spPr/>
    </dgm:pt>
    <dgm:pt modelId="{7CC37360-CFA1-4F74-8A7F-80AAC02FED07}">
      <dgm:prSet phldrT="[Text]" custT="1"/>
      <dgm:spPr/>
      <dgm:t>
        <a:bodyPr/>
        <a:lstStyle/>
        <a:p>
          <a:r>
            <a:rPr lang="en-US" sz="3000" dirty="0" smtClean="0"/>
            <a:t>Auditing</a:t>
          </a:r>
          <a:endParaRPr lang="en-US" sz="3000" dirty="0"/>
        </a:p>
      </dgm:t>
    </dgm:pt>
    <dgm:pt modelId="{EF4D57EB-B18E-42F4-B9B3-37BB875A353C}" type="parTrans" cxnId="{D7580970-0322-46FB-968B-C02051EE9FBC}">
      <dgm:prSet/>
      <dgm:spPr/>
      <dgm:t>
        <a:bodyPr/>
        <a:lstStyle/>
        <a:p>
          <a:endParaRPr lang="en-US"/>
        </a:p>
      </dgm:t>
    </dgm:pt>
    <dgm:pt modelId="{3DB10E6B-4DBC-44CE-9DA8-02EDA4CCA869}" type="sibTrans" cxnId="{D7580970-0322-46FB-968B-C02051EE9FBC}">
      <dgm:prSet/>
      <dgm:spPr/>
      <dgm:t>
        <a:bodyPr/>
        <a:lstStyle/>
        <a:p>
          <a:endParaRPr lang="en-US"/>
        </a:p>
      </dgm:t>
    </dgm:pt>
    <dgm:pt modelId="{952E9D66-67C0-4C23-9335-6DEA296C6156}">
      <dgm:prSet phldrT="[Text]" custT="1"/>
      <dgm:spPr/>
      <dgm:t>
        <a:bodyPr/>
        <a:lstStyle/>
        <a:p>
          <a:r>
            <a:rPr lang="en-US" sz="3000" dirty="0" smtClean="0"/>
            <a:t>CPA</a:t>
          </a:r>
          <a:endParaRPr lang="en-US" sz="3000" dirty="0"/>
        </a:p>
      </dgm:t>
    </dgm:pt>
    <dgm:pt modelId="{C37DBC0F-D720-4A09-80B8-6F94D88BD575}" type="parTrans" cxnId="{FC61DFF7-12F1-4A88-92A4-2A51131B7485}">
      <dgm:prSet/>
      <dgm:spPr/>
      <dgm:t>
        <a:bodyPr/>
        <a:lstStyle/>
        <a:p>
          <a:endParaRPr lang="en-US"/>
        </a:p>
      </dgm:t>
    </dgm:pt>
    <dgm:pt modelId="{0FF47868-2658-44F8-AC68-C6B6686717B2}" type="sibTrans" cxnId="{FC61DFF7-12F1-4A88-92A4-2A51131B7485}">
      <dgm:prSet/>
      <dgm:spPr/>
      <dgm:t>
        <a:bodyPr/>
        <a:lstStyle/>
        <a:p>
          <a:endParaRPr lang="en-US"/>
        </a:p>
      </dgm:t>
    </dgm:pt>
    <dgm:pt modelId="{5C6AA241-1C23-4336-8BE9-52F85C3A8691}" type="pres">
      <dgm:prSet presAssocID="{2AD5C98B-74C5-42C7-9F98-B51F39F1920F}" presName="Name0" presStyleCnt="0">
        <dgm:presLayoutVars>
          <dgm:dir/>
          <dgm:resizeHandles val="exact"/>
        </dgm:presLayoutVars>
      </dgm:prSet>
      <dgm:spPr/>
    </dgm:pt>
    <dgm:pt modelId="{5FBE5BCF-22E2-4AB2-BD01-14C7A6C6AA78}" type="pres">
      <dgm:prSet presAssocID="{7CC37360-CFA1-4F74-8A7F-80AAC02FED07}" presName="node" presStyleLbl="node1" presStyleIdx="0" presStyleCnt="2">
        <dgm:presLayoutVars>
          <dgm:bulletEnabled val="1"/>
        </dgm:presLayoutVars>
      </dgm:prSet>
      <dgm:spPr/>
      <dgm:t>
        <a:bodyPr/>
        <a:lstStyle/>
        <a:p>
          <a:endParaRPr lang="en-US"/>
        </a:p>
      </dgm:t>
    </dgm:pt>
    <dgm:pt modelId="{281DE631-DF10-4BF7-B772-F5F0DA21E865}" type="pres">
      <dgm:prSet presAssocID="{3DB10E6B-4DBC-44CE-9DA8-02EDA4CCA869}" presName="sibTrans" presStyleLbl="sibTrans2D1" presStyleIdx="0" presStyleCnt="1"/>
      <dgm:spPr/>
      <dgm:t>
        <a:bodyPr/>
        <a:lstStyle/>
        <a:p>
          <a:endParaRPr lang="en-US"/>
        </a:p>
      </dgm:t>
    </dgm:pt>
    <dgm:pt modelId="{929AA224-3528-4999-99FB-96A767984BB5}" type="pres">
      <dgm:prSet presAssocID="{3DB10E6B-4DBC-44CE-9DA8-02EDA4CCA869}" presName="connectorText" presStyleLbl="sibTrans2D1" presStyleIdx="0" presStyleCnt="1"/>
      <dgm:spPr/>
      <dgm:t>
        <a:bodyPr/>
        <a:lstStyle/>
        <a:p>
          <a:endParaRPr lang="en-US"/>
        </a:p>
      </dgm:t>
    </dgm:pt>
    <dgm:pt modelId="{344D9AF4-0B70-419E-BFF1-6A608FA5C149}" type="pres">
      <dgm:prSet presAssocID="{952E9D66-67C0-4C23-9335-6DEA296C6156}" presName="node" presStyleLbl="node1" presStyleIdx="1" presStyleCnt="2">
        <dgm:presLayoutVars>
          <dgm:bulletEnabled val="1"/>
        </dgm:presLayoutVars>
      </dgm:prSet>
      <dgm:spPr/>
      <dgm:t>
        <a:bodyPr/>
        <a:lstStyle/>
        <a:p>
          <a:endParaRPr lang="en-US"/>
        </a:p>
      </dgm:t>
    </dgm:pt>
  </dgm:ptLst>
  <dgm:cxnLst>
    <dgm:cxn modelId="{D7580970-0322-46FB-968B-C02051EE9FBC}" srcId="{2AD5C98B-74C5-42C7-9F98-B51F39F1920F}" destId="{7CC37360-CFA1-4F74-8A7F-80AAC02FED07}" srcOrd="0" destOrd="0" parTransId="{EF4D57EB-B18E-42F4-B9B3-37BB875A353C}" sibTransId="{3DB10E6B-4DBC-44CE-9DA8-02EDA4CCA869}"/>
    <dgm:cxn modelId="{E93B8BB9-7AA8-439B-A300-8A192B7658F1}" type="presOf" srcId="{3DB10E6B-4DBC-44CE-9DA8-02EDA4CCA869}" destId="{929AA224-3528-4999-99FB-96A767984BB5}" srcOrd="1" destOrd="0" presId="urn:microsoft.com/office/officeart/2005/8/layout/process1"/>
    <dgm:cxn modelId="{82693755-F893-4DEC-AA6F-4D30C1E6E656}" type="presOf" srcId="{2AD5C98B-74C5-42C7-9F98-B51F39F1920F}" destId="{5C6AA241-1C23-4336-8BE9-52F85C3A8691}" srcOrd="0" destOrd="0" presId="urn:microsoft.com/office/officeart/2005/8/layout/process1"/>
    <dgm:cxn modelId="{FC61DFF7-12F1-4A88-92A4-2A51131B7485}" srcId="{2AD5C98B-74C5-42C7-9F98-B51F39F1920F}" destId="{952E9D66-67C0-4C23-9335-6DEA296C6156}" srcOrd="1" destOrd="0" parTransId="{C37DBC0F-D720-4A09-80B8-6F94D88BD575}" sibTransId="{0FF47868-2658-44F8-AC68-C6B6686717B2}"/>
    <dgm:cxn modelId="{11C9B5F8-F2C3-4D45-81B2-65BE052DA1E1}" type="presOf" srcId="{3DB10E6B-4DBC-44CE-9DA8-02EDA4CCA869}" destId="{281DE631-DF10-4BF7-B772-F5F0DA21E865}" srcOrd="0" destOrd="0" presId="urn:microsoft.com/office/officeart/2005/8/layout/process1"/>
    <dgm:cxn modelId="{EEDE0BB6-393E-4C1A-871D-F4C65498322E}" type="presOf" srcId="{952E9D66-67C0-4C23-9335-6DEA296C6156}" destId="{344D9AF4-0B70-419E-BFF1-6A608FA5C149}" srcOrd="0" destOrd="0" presId="urn:microsoft.com/office/officeart/2005/8/layout/process1"/>
    <dgm:cxn modelId="{ECF070F9-F4CB-4210-B2FD-948C0FCB9D0C}" type="presOf" srcId="{7CC37360-CFA1-4F74-8A7F-80AAC02FED07}" destId="{5FBE5BCF-22E2-4AB2-BD01-14C7A6C6AA78}" srcOrd="0" destOrd="0" presId="urn:microsoft.com/office/officeart/2005/8/layout/process1"/>
    <dgm:cxn modelId="{A342F1CE-5952-4A74-B032-71EFF654E611}" type="presParOf" srcId="{5C6AA241-1C23-4336-8BE9-52F85C3A8691}" destId="{5FBE5BCF-22E2-4AB2-BD01-14C7A6C6AA78}" srcOrd="0" destOrd="0" presId="urn:microsoft.com/office/officeart/2005/8/layout/process1"/>
    <dgm:cxn modelId="{76901A80-12E6-4E7B-BA16-F8BFCAEC16FD}" type="presParOf" srcId="{5C6AA241-1C23-4336-8BE9-52F85C3A8691}" destId="{281DE631-DF10-4BF7-B772-F5F0DA21E865}" srcOrd="1" destOrd="0" presId="urn:microsoft.com/office/officeart/2005/8/layout/process1"/>
    <dgm:cxn modelId="{6AE4B2C0-7E8F-4EC3-9137-EF13650A4831}" type="presParOf" srcId="{281DE631-DF10-4BF7-B772-F5F0DA21E865}" destId="{929AA224-3528-4999-99FB-96A767984BB5}" srcOrd="0" destOrd="0" presId="urn:microsoft.com/office/officeart/2005/8/layout/process1"/>
    <dgm:cxn modelId="{5304A646-8143-4017-8318-3BA042D81275}" type="presParOf" srcId="{5C6AA241-1C23-4336-8BE9-52F85C3A8691}" destId="{344D9AF4-0B70-419E-BFF1-6A608FA5C149}"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D5C98B-74C5-42C7-9F98-B51F39F1920F}" type="doc">
      <dgm:prSet loTypeId="urn:microsoft.com/office/officeart/2005/8/layout/process1" loCatId="process" qsTypeId="urn:microsoft.com/office/officeart/2005/8/quickstyle/simple1" qsCatId="simple" csTypeId="urn:microsoft.com/office/officeart/2005/8/colors/accent1_2" csCatId="accent1" phldr="1"/>
      <dgm:spPr/>
    </dgm:pt>
    <dgm:pt modelId="{7CC37360-CFA1-4F74-8A7F-80AAC02FED07}">
      <dgm:prSet phldrT="[Text]" custT="1"/>
      <dgm:spPr/>
      <dgm:t>
        <a:bodyPr/>
        <a:lstStyle/>
        <a:p>
          <a:r>
            <a:rPr lang="en-US" sz="3000" dirty="0" smtClean="0"/>
            <a:t>Tax</a:t>
          </a:r>
          <a:endParaRPr lang="en-US" sz="3000" dirty="0"/>
        </a:p>
      </dgm:t>
    </dgm:pt>
    <dgm:pt modelId="{EF4D57EB-B18E-42F4-B9B3-37BB875A353C}" type="parTrans" cxnId="{D7580970-0322-46FB-968B-C02051EE9FBC}">
      <dgm:prSet/>
      <dgm:spPr/>
      <dgm:t>
        <a:bodyPr/>
        <a:lstStyle/>
        <a:p>
          <a:endParaRPr lang="en-US"/>
        </a:p>
      </dgm:t>
    </dgm:pt>
    <dgm:pt modelId="{3DB10E6B-4DBC-44CE-9DA8-02EDA4CCA869}" type="sibTrans" cxnId="{D7580970-0322-46FB-968B-C02051EE9FBC}">
      <dgm:prSet/>
      <dgm:spPr/>
      <dgm:t>
        <a:bodyPr/>
        <a:lstStyle/>
        <a:p>
          <a:endParaRPr lang="en-US"/>
        </a:p>
      </dgm:t>
    </dgm:pt>
    <dgm:pt modelId="{952E9D66-67C0-4C23-9335-6DEA296C6156}">
      <dgm:prSet phldrT="[Text]"/>
      <dgm:spPr>
        <a:solidFill>
          <a:schemeClr val="accent6">
            <a:lumMod val="75000"/>
          </a:schemeClr>
        </a:solidFill>
      </dgm:spPr>
      <dgm:t>
        <a:bodyPr/>
        <a:lstStyle/>
        <a:p>
          <a:r>
            <a:rPr lang="en-US" dirty="0" smtClean="0"/>
            <a:t>CPA, Tax Attorney or Enrolled Agent</a:t>
          </a:r>
          <a:endParaRPr lang="en-US" dirty="0"/>
        </a:p>
      </dgm:t>
    </dgm:pt>
    <dgm:pt modelId="{C37DBC0F-D720-4A09-80B8-6F94D88BD575}" type="parTrans" cxnId="{FC61DFF7-12F1-4A88-92A4-2A51131B7485}">
      <dgm:prSet/>
      <dgm:spPr/>
      <dgm:t>
        <a:bodyPr/>
        <a:lstStyle/>
        <a:p>
          <a:endParaRPr lang="en-US"/>
        </a:p>
      </dgm:t>
    </dgm:pt>
    <dgm:pt modelId="{0FF47868-2658-44F8-AC68-C6B6686717B2}" type="sibTrans" cxnId="{FC61DFF7-12F1-4A88-92A4-2A51131B7485}">
      <dgm:prSet/>
      <dgm:spPr/>
      <dgm:t>
        <a:bodyPr/>
        <a:lstStyle/>
        <a:p>
          <a:endParaRPr lang="en-US"/>
        </a:p>
      </dgm:t>
    </dgm:pt>
    <dgm:pt modelId="{5C6AA241-1C23-4336-8BE9-52F85C3A8691}" type="pres">
      <dgm:prSet presAssocID="{2AD5C98B-74C5-42C7-9F98-B51F39F1920F}" presName="Name0" presStyleCnt="0">
        <dgm:presLayoutVars>
          <dgm:dir/>
          <dgm:resizeHandles val="exact"/>
        </dgm:presLayoutVars>
      </dgm:prSet>
      <dgm:spPr/>
    </dgm:pt>
    <dgm:pt modelId="{5FBE5BCF-22E2-4AB2-BD01-14C7A6C6AA78}" type="pres">
      <dgm:prSet presAssocID="{7CC37360-CFA1-4F74-8A7F-80AAC02FED07}" presName="node" presStyleLbl="node1" presStyleIdx="0" presStyleCnt="2" custLinFactNeighborX="-19861">
        <dgm:presLayoutVars>
          <dgm:bulletEnabled val="1"/>
        </dgm:presLayoutVars>
      </dgm:prSet>
      <dgm:spPr/>
      <dgm:t>
        <a:bodyPr/>
        <a:lstStyle/>
        <a:p>
          <a:endParaRPr lang="en-US"/>
        </a:p>
      </dgm:t>
    </dgm:pt>
    <dgm:pt modelId="{281DE631-DF10-4BF7-B772-F5F0DA21E865}" type="pres">
      <dgm:prSet presAssocID="{3DB10E6B-4DBC-44CE-9DA8-02EDA4CCA869}" presName="sibTrans" presStyleLbl="sibTrans2D1" presStyleIdx="0" presStyleCnt="1"/>
      <dgm:spPr/>
      <dgm:t>
        <a:bodyPr/>
        <a:lstStyle/>
        <a:p>
          <a:endParaRPr lang="en-US"/>
        </a:p>
      </dgm:t>
    </dgm:pt>
    <dgm:pt modelId="{929AA224-3528-4999-99FB-96A767984BB5}" type="pres">
      <dgm:prSet presAssocID="{3DB10E6B-4DBC-44CE-9DA8-02EDA4CCA869}" presName="connectorText" presStyleLbl="sibTrans2D1" presStyleIdx="0" presStyleCnt="1"/>
      <dgm:spPr/>
      <dgm:t>
        <a:bodyPr/>
        <a:lstStyle/>
        <a:p>
          <a:endParaRPr lang="en-US"/>
        </a:p>
      </dgm:t>
    </dgm:pt>
    <dgm:pt modelId="{344D9AF4-0B70-419E-BFF1-6A608FA5C149}" type="pres">
      <dgm:prSet presAssocID="{952E9D66-67C0-4C23-9335-6DEA296C6156}" presName="node" presStyleLbl="node1" presStyleIdx="1" presStyleCnt="2">
        <dgm:presLayoutVars>
          <dgm:bulletEnabled val="1"/>
        </dgm:presLayoutVars>
      </dgm:prSet>
      <dgm:spPr/>
      <dgm:t>
        <a:bodyPr/>
        <a:lstStyle/>
        <a:p>
          <a:endParaRPr lang="en-US"/>
        </a:p>
      </dgm:t>
    </dgm:pt>
  </dgm:ptLst>
  <dgm:cxnLst>
    <dgm:cxn modelId="{00E03168-7852-44E3-AF12-6C68E9642E26}" type="presOf" srcId="{3DB10E6B-4DBC-44CE-9DA8-02EDA4CCA869}" destId="{929AA224-3528-4999-99FB-96A767984BB5}" srcOrd="1" destOrd="0" presId="urn:microsoft.com/office/officeart/2005/8/layout/process1"/>
    <dgm:cxn modelId="{D7580970-0322-46FB-968B-C02051EE9FBC}" srcId="{2AD5C98B-74C5-42C7-9F98-B51F39F1920F}" destId="{7CC37360-CFA1-4F74-8A7F-80AAC02FED07}" srcOrd="0" destOrd="0" parTransId="{EF4D57EB-B18E-42F4-B9B3-37BB875A353C}" sibTransId="{3DB10E6B-4DBC-44CE-9DA8-02EDA4CCA869}"/>
    <dgm:cxn modelId="{FC61DFF7-12F1-4A88-92A4-2A51131B7485}" srcId="{2AD5C98B-74C5-42C7-9F98-B51F39F1920F}" destId="{952E9D66-67C0-4C23-9335-6DEA296C6156}" srcOrd="1" destOrd="0" parTransId="{C37DBC0F-D720-4A09-80B8-6F94D88BD575}" sibTransId="{0FF47868-2658-44F8-AC68-C6B6686717B2}"/>
    <dgm:cxn modelId="{13D87D6F-EF71-4DBD-9096-5BFBE0D5AB24}" type="presOf" srcId="{2AD5C98B-74C5-42C7-9F98-B51F39F1920F}" destId="{5C6AA241-1C23-4336-8BE9-52F85C3A8691}" srcOrd="0" destOrd="0" presId="urn:microsoft.com/office/officeart/2005/8/layout/process1"/>
    <dgm:cxn modelId="{266D3638-2A9E-438B-B5B5-D9D0F7C34CB7}" type="presOf" srcId="{3DB10E6B-4DBC-44CE-9DA8-02EDA4CCA869}" destId="{281DE631-DF10-4BF7-B772-F5F0DA21E865}" srcOrd="0" destOrd="0" presId="urn:microsoft.com/office/officeart/2005/8/layout/process1"/>
    <dgm:cxn modelId="{1EEA4BF5-D633-47B6-A173-2B4568C7917E}" type="presOf" srcId="{7CC37360-CFA1-4F74-8A7F-80AAC02FED07}" destId="{5FBE5BCF-22E2-4AB2-BD01-14C7A6C6AA78}" srcOrd="0" destOrd="0" presId="urn:microsoft.com/office/officeart/2005/8/layout/process1"/>
    <dgm:cxn modelId="{CB659772-2404-42AE-AB6D-FDC89B652E2B}" type="presOf" srcId="{952E9D66-67C0-4C23-9335-6DEA296C6156}" destId="{344D9AF4-0B70-419E-BFF1-6A608FA5C149}" srcOrd="0" destOrd="0" presId="urn:microsoft.com/office/officeart/2005/8/layout/process1"/>
    <dgm:cxn modelId="{92FE99CA-F80A-4ABB-88A2-3F3B178A2CF4}" type="presParOf" srcId="{5C6AA241-1C23-4336-8BE9-52F85C3A8691}" destId="{5FBE5BCF-22E2-4AB2-BD01-14C7A6C6AA78}" srcOrd="0" destOrd="0" presId="urn:microsoft.com/office/officeart/2005/8/layout/process1"/>
    <dgm:cxn modelId="{66846DFD-D8C9-4FEC-8EAC-1A1013F33471}" type="presParOf" srcId="{5C6AA241-1C23-4336-8BE9-52F85C3A8691}" destId="{281DE631-DF10-4BF7-B772-F5F0DA21E865}" srcOrd="1" destOrd="0" presId="urn:microsoft.com/office/officeart/2005/8/layout/process1"/>
    <dgm:cxn modelId="{7FA1F2BD-8EEE-468B-9E81-0520386D3BED}" type="presParOf" srcId="{281DE631-DF10-4BF7-B772-F5F0DA21E865}" destId="{929AA224-3528-4999-99FB-96A767984BB5}" srcOrd="0" destOrd="0" presId="urn:microsoft.com/office/officeart/2005/8/layout/process1"/>
    <dgm:cxn modelId="{4BB509EB-0016-417D-B74F-68037513BB28}" type="presParOf" srcId="{5C6AA241-1C23-4336-8BE9-52F85C3A8691}" destId="{344D9AF4-0B70-419E-BFF1-6A608FA5C149}"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E5BCF-22E2-4AB2-BD01-14C7A6C6AA78}">
      <dsp:nvSpPr>
        <dsp:cNvPr id="0" name=""/>
        <dsp:cNvSpPr/>
      </dsp:nvSpPr>
      <dsp:spPr>
        <a:xfrm>
          <a:off x="1217" y="0"/>
          <a:ext cx="2596484" cy="705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Accounting</a:t>
          </a:r>
          <a:endParaRPr lang="en-US" sz="3000" kern="1200" dirty="0"/>
        </a:p>
      </dsp:txBody>
      <dsp:txXfrm>
        <a:off x="21866" y="20649"/>
        <a:ext cx="2555186" cy="663705"/>
      </dsp:txXfrm>
    </dsp:sp>
    <dsp:sp modelId="{281DE631-DF10-4BF7-B772-F5F0DA21E865}">
      <dsp:nvSpPr>
        <dsp:cNvPr id="0" name=""/>
        <dsp:cNvSpPr/>
      </dsp:nvSpPr>
      <dsp:spPr>
        <a:xfrm>
          <a:off x="2857350" y="30537"/>
          <a:ext cx="550454" cy="6439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2857350" y="159323"/>
        <a:ext cx="385318" cy="386356"/>
      </dsp:txXfrm>
    </dsp:sp>
    <dsp:sp modelId="{344D9AF4-0B70-419E-BFF1-6A608FA5C149}">
      <dsp:nvSpPr>
        <dsp:cNvPr id="0" name=""/>
        <dsp:cNvSpPr/>
      </dsp:nvSpPr>
      <dsp:spPr>
        <a:xfrm>
          <a:off x="3636295" y="0"/>
          <a:ext cx="2596484" cy="705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CPA</a:t>
          </a:r>
          <a:endParaRPr lang="en-US" sz="3000" kern="1200" dirty="0"/>
        </a:p>
      </dsp:txBody>
      <dsp:txXfrm>
        <a:off x="3656944" y="20649"/>
        <a:ext cx="2555186" cy="663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E5BCF-22E2-4AB2-BD01-14C7A6C6AA78}">
      <dsp:nvSpPr>
        <dsp:cNvPr id="0" name=""/>
        <dsp:cNvSpPr/>
      </dsp:nvSpPr>
      <dsp:spPr>
        <a:xfrm>
          <a:off x="1217" y="0"/>
          <a:ext cx="2596484" cy="705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Auditing</a:t>
          </a:r>
          <a:endParaRPr lang="en-US" sz="3000" kern="1200" dirty="0"/>
        </a:p>
      </dsp:txBody>
      <dsp:txXfrm>
        <a:off x="21866" y="20649"/>
        <a:ext cx="2555186" cy="663705"/>
      </dsp:txXfrm>
    </dsp:sp>
    <dsp:sp modelId="{281DE631-DF10-4BF7-B772-F5F0DA21E865}">
      <dsp:nvSpPr>
        <dsp:cNvPr id="0" name=""/>
        <dsp:cNvSpPr/>
      </dsp:nvSpPr>
      <dsp:spPr>
        <a:xfrm>
          <a:off x="2857350" y="30537"/>
          <a:ext cx="550454" cy="6439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2857350" y="159323"/>
        <a:ext cx="385318" cy="386356"/>
      </dsp:txXfrm>
    </dsp:sp>
    <dsp:sp modelId="{344D9AF4-0B70-419E-BFF1-6A608FA5C149}">
      <dsp:nvSpPr>
        <dsp:cNvPr id="0" name=""/>
        <dsp:cNvSpPr/>
      </dsp:nvSpPr>
      <dsp:spPr>
        <a:xfrm>
          <a:off x="3636295" y="0"/>
          <a:ext cx="2596484" cy="705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CPA</a:t>
          </a:r>
          <a:endParaRPr lang="en-US" sz="3000" kern="1200" dirty="0"/>
        </a:p>
      </dsp:txBody>
      <dsp:txXfrm>
        <a:off x="3656944" y="20649"/>
        <a:ext cx="2555186" cy="663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E5BCF-22E2-4AB2-BD01-14C7A6C6AA78}">
      <dsp:nvSpPr>
        <dsp:cNvPr id="0" name=""/>
        <dsp:cNvSpPr/>
      </dsp:nvSpPr>
      <dsp:spPr>
        <a:xfrm>
          <a:off x="0" y="0"/>
          <a:ext cx="2596484" cy="705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Tax</a:t>
          </a:r>
          <a:endParaRPr lang="en-US" sz="3000" kern="1200" dirty="0"/>
        </a:p>
      </dsp:txBody>
      <dsp:txXfrm>
        <a:off x="20649" y="20649"/>
        <a:ext cx="2555186" cy="663705"/>
      </dsp:txXfrm>
    </dsp:sp>
    <dsp:sp modelId="{281DE631-DF10-4BF7-B772-F5F0DA21E865}">
      <dsp:nvSpPr>
        <dsp:cNvPr id="0" name=""/>
        <dsp:cNvSpPr/>
      </dsp:nvSpPr>
      <dsp:spPr>
        <a:xfrm>
          <a:off x="2856436" y="30537"/>
          <a:ext cx="551099" cy="6439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856436" y="159323"/>
        <a:ext cx="385769" cy="386356"/>
      </dsp:txXfrm>
    </dsp:sp>
    <dsp:sp modelId="{344D9AF4-0B70-419E-BFF1-6A608FA5C149}">
      <dsp:nvSpPr>
        <dsp:cNvPr id="0" name=""/>
        <dsp:cNvSpPr/>
      </dsp:nvSpPr>
      <dsp:spPr>
        <a:xfrm>
          <a:off x="3636295" y="0"/>
          <a:ext cx="2596484" cy="70500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CPA, Tax Attorney or Enrolled Agent</a:t>
          </a:r>
          <a:endParaRPr lang="en-US" sz="1800" kern="1200" dirty="0"/>
        </a:p>
      </dsp:txBody>
      <dsp:txXfrm>
        <a:off x="3656944" y="20649"/>
        <a:ext cx="2555186" cy="6637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F7226-3D7F-4796-95BE-B6E100589883}" type="datetimeFigureOut">
              <a:rPr lang="en-US" smtClean="0"/>
              <a:t>9/16/2015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3F2FB-1E3F-4D2E-9969-96CFC27145EE}" type="slidenum">
              <a:rPr lang="en-US" smtClean="0"/>
              <a:t>‹#›</a:t>
            </a:fld>
            <a:endParaRPr lang="en-US"/>
          </a:p>
        </p:txBody>
      </p:sp>
    </p:spTree>
    <p:extLst>
      <p:ext uri="{BB962C8B-B14F-4D97-AF65-F5344CB8AC3E}">
        <p14:creationId xmlns:p14="http://schemas.microsoft.com/office/powerpoint/2010/main" val="84842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KD8AUfGsCKg&amp;index=7&amp;list=PLvzOwE5lWqhTv1uCzuAZZZbBJseZP_Hw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6175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rgbClr val="FF0000"/>
              </a:solidFill>
            </a:endParaRPr>
          </a:p>
          <a:p>
            <a:r>
              <a:rPr lang="en-US" dirty="0" smtClean="0">
                <a:solidFill>
                  <a:srgbClr val="FF0000"/>
                </a:solidFill>
              </a:rPr>
              <a:t>Future workforce is already learning differently.</a:t>
            </a:r>
          </a:p>
          <a:p>
            <a:pPr lvl="1"/>
            <a:r>
              <a:rPr lang="en-US" dirty="0" smtClean="0"/>
              <a:t>Concepts fully embraced and employed in K-12</a:t>
            </a:r>
          </a:p>
          <a:p>
            <a:pPr lvl="1"/>
            <a:r>
              <a:rPr lang="en-US" dirty="0" smtClean="0"/>
              <a:t>Not only is there a different learning preference but also </a:t>
            </a:r>
            <a:r>
              <a:rPr lang="en-US" dirty="0" smtClean="0">
                <a:solidFill>
                  <a:srgbClr val="FF0000"/>
                </a:solidFill>
              </a:rPr>
              <a:t>an </a:t>
            </a:r>
            <a:r>
              <a:rPr lang="en-US" u="sng" dirty="0" smtClean="0">
                <a:solidFill>
                  <a:srgbClr val="FF0000"/>
                </a:solidFill>
              </a:rPr>
              <a:t>expectation</a:t>
            </a:r>
            <a:r>
              <a:rPr lang="en-US" dirty="0" smtClean="0">
                <a:solidFill>
                  <a:srgbClr val="FF0000"/>
                </a:solidFill>
              </a:rPr>
              <a:t> that continuing education will be available in that learning preference</a:t>
            </a:r>
          </a:p>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4497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20652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241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62659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https://www.youtube.com/watch?v=KD8AUfGsCKg&amp;index=7&amp;list=PLvzOwE5lWqhTv1uCzuAZZZbBJseZP_HwY</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4E78E16-DFCB-4E18-8AF5-07897A84A0C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3723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07063-CA34-404A-BEC7-6A176A999969}"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135549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07063-CA34-404A-BEC7-6A176A999969}"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163822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07063-CA34-404A-BEC7-6A176A999969}"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266540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3423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68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35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83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7423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9195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015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6160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07063-CA34-404A-BEC7-6A176A999969}"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70132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361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356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5671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9017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0237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4339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294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1359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9450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17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F07063-CA34-404A-BEC7-6A176A999969}"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1189296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09644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0268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48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88678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28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31668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9418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950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3523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3695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07063-CA34-404A-BEC7-6A176A999969}"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2376148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79845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304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92999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9516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51352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7723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215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07063-CA34-404A-BEC7-6A176A999969}" type="datetimeFigureOut">
              <a:rPr lang="en-US" smtClean="0"/>
              <a:t>9/16/2015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338813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07063-CA34-404A-BEC7-6A176A999969}" type="datetimeFigureOut">
              <a:rPr lang="en-US" smtClean="0"/>
              <a:t>9/16/2015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210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07063-CA34-404A-BEC7-6A176A999969}" type="datetimeFigureOut">
              <a:rPr lang="en-US" smtClean="0"/>
              <a:t>9/16/2015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388690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07063-CA34-404A-BEC7-6A176A999969}"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155095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07063-CA34-404A-BEC7-6A176A999969}"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3D279-82A1-4026-9AC2-7E3E555948B7}" type="slidenum">
              <a:rPr lang="en-US" smtClean="0"/>
              <a:t>‹#›</a:t>
            </a:fld>
            <a:endParaRPr lang="en-US"/>
          </a:p>
        </p:txBody>
      </p:sp>
    </p:spTree>
    <p:extLst>
      <p:ext uri="{BB962C8B-B14F-4D97-AF65-F5344CB8AC3E}">
        <p14:creationId xmlns:p14="http://schemas.microsoft.com/office/powerpoint/2010/main" val="230185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0.xml"/><Relationship Id="rId1" Type="http://schemas.openxmlformats.org/officeDocument/2006/relationships/slideLayout" Target="../slideLayouts/slideLayout12.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1.xml"/><Relationship Id="rId1" Type="http://schemas.openxmlformats.org/officeDocument/2006/relationships/slideLayout" Target="../slideLayouts/slideLayout13.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2.xml"/><Relationship Id="rId1" Type="http://schemas.openxmlformats.org/officeDocument/2006/relationships/slideLayout" Target="../slideLayouts/slideLayout14.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3.xml"/><Relationship Id="rId1" Type="http://schemas.openxmlformats.org/officeDocument/2006/relationships/slideLayout" Target="../slideLayouts/slideLayout15.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4.xml"/><Relationship Id="rId1" Type="http://schemas.openxmlformats.org/officeDocument/2006/relationships/slideLayout" Target="../slideLayouts/slideLayout16.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5.xml"/><Relationship Id="rId1" Type="http://schemas.openxmlformats.org/officeDocument/2006/relationships/slideLayout" Target="../slideLayouts/slideLayout17.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6.xml"/><Relationship Id="rId1" Type="http://schemas.openxmlformats.org/officeDocument/2006/relationships/slideLayout" Target="../slideLayouts/slideLayout18.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7.xml"/><Relationship Id="rId1" Type="http://schemas.openxmlformats.org/officeDocument/2006/relationships/slideLayout" Target="../slideLayouts/slideLayout19.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8.xml"/><Relationship Id="rId1" Type="http://schemas.openxmlformats.org/officeDocument/2006/relationships/slideLayout" Target="../slideLayouts/slideLayout20.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9.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0.xml"/><Relationship Id="rId1" Type="http://schemas.openxmlformats.org/officeDocument/2006/relationships/slideLayout" Target="../slideLayouts/slideLayout22.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1.xml"/><Relationship Id="rId1" Type="http://schemas.openxmlformats.org/officeDocument/2006/relationships/slideLayout" Target="../slideLayouts/slideLayout23.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2.xml"/><Relationship Id="rId1" Type="http://schemas.openxmlformats.org/officeDocument/2006/relationships/slideLayout" Target="../slideLayouts/slideLayout24.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3.xml"/><Relationship Id="rId1" Type="http://schemas.openxmlformats.org/officeDocument/2006/relationships/slideLayout" Target="../slideLayouts/slideLayout25.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4.xml"/><Relationship Id="rId1" Type="http://schemas.openxmlformats.org/officeDocument/2006/relationships/slideLayout" Target="../slideLayouts/slideLayout26.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5.xml"/><Relationship Id="rId1" Type="http://schemas.openxmlformats.org/officeDocument/2006/relationships/slideLayout" Target="../slideLayouts/slideLayout27.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6.xml"/><Relationship Id="rId1" Type="http://schemas.openxmlformats.org/officeDocument/2006/relationships/slideLayout" Target="../slideLayouts/slideLayout28.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7.xml"/><Relationship Id="rId1" Type="http://schemas.openxmlformats.org/officeDocument/2006/relationships/slideLayout" Target="../slideLayouts/slideLayout29.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8.xml"/><Relationship Id="rId1" Type="http://schemas.openxmlformats.org/officeDocument/2006/relationships/slideLayout" Target="../slideLayouts/slideLayout30.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9.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0.xml"/><Relationship Id="rId1" Type="http://schemas.openxmlformats.org/officeDocument/2006/relationships/slideLayout" Target="../slideLayouts/slideLayout32.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1.xml"/><Relationship Id="rId1" Type="http://schemas.openxmlformats.org/officeDocument/2006/relationships/slideLayout" Target="../slideLayouts/slideLayout33.xml"/></Relationships>
</file>

<file path=ppt/slideMasters/_rels/slideMaster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2.xml"/><Relationship Id="rId1" Type="http://schemas.openxmlformats.org/officeDocument/2006/relationships/slideLayout" Target="../slideLayouts/slideLayout34.xml"/></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3.xml"/><Relationship Id="rId1" Type="http://schemas.openxmlformats.org/officeDocument/2006/relationships/slideLayout" Target="../slideLayouts/slideLayout35.xml"/></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4.xml"/><Relationship Id="rId1" Type="http://schemas.openxmlformats.org/officeDocument/2006/relationships/slideLayout" Target="../slideLayouts/slideLayout36.xml"/></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5.xml"/><Relationship Id="rId1" Type="http://schemas.openxmlformats.org/officeDocument/2006/relationships/slideLayout" Target="../slideLayouts/slideLayout37.xml"/></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6.xml"/><Relationship Id="rId1" Type="http://schemas.openxmlformats.org/officeDocument/2006/relationships/slideLayout" Target="../slideLayouts/slideLayout38.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7.xml"/><Relationship Id="rId1" Type="http://schemas.openxmlformats.org/officeDocument/2006/relationships/slideLayout" Target="../slideLayouts/slideLayout39.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8.xml"/><Relationship Id="rId1" Type="http://schemas.openxmlformats.org/officeDocument/2006/relationships/slideLayout" Target="../slideLayouts/slideLayout40.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9.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0.xml"/><Relationship Id="rId1" Type="http://schemas.openxmlformats.org/officeDocument/2006/relationships/slideLayout" Target="../slideLayouts/slideLayout42.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1.xml"/><Relationship Id="rId1" Type="http://schemas.openxmlformats.org/officeDocument/2006/relationships/slideLayout" Target="../slideLayouts/slideLayout43.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2.xml"/><Relationship Id="rId1" Type="http://schemas.openxmlformats.org/officeDocument/2006/relationships/slideLayout" Target="../slideLayouts/slideLayout44.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3.xml"/><Relationship Id="rId1" Type="http://schemas.openxmlformats.org/officeDocument/2006/relationships/slideLayout" Target="../slideLayouts/slideLayout45.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4.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07063-CA34-404A-BEC7-6A176A999969}" type="datetimeFigureOut">
              <a:rPr lang="en-US" smtClean="0"/>
              <a:t>9/16/2015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3D279-82A1-4026-9AC2-7E3E555948B7}" type="slidenum">
              <a:rPr lang="en-US" smtClean="0"/>
              <a:t>‹#›</a:t>
            </a:fld>
            <a:endParaRPr lang="en-US"/>
          </a:p>
        </p:txBody>
      </p:sp>
    </p:spTree>
    <p:extLst>
      <p:ext uri="{BB962C8B-B14F-4D97-AF65-F5344CB8AC3E}">
        <p14:creationId xmlns:p14="http://schemas.microsoft.com/office/powerpoint/2010/main" val="1135976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68707650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206998929"/>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63843321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092335299"/>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241304575"/>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019512470"/>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361566727"/>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43683920"/>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396675365"/>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89292420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353877263"/>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963014096"/>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6887584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18712850"/>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49110616"/>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537430863"/>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76516694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4011473035"/>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367340918"/>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842309859"/>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010166953"/>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4172131115"/>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27737070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4283539328"/>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66865302"/>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835392195"/>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589306355"/>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026890040"/>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13674544"/>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826799418"/>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405882316"/>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93367845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481389263"/>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285383047"/>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656722751"/>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717114996"/>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070542562"/>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266622965"/>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5757089"/>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599587904"/>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665999912"/>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092768732"/>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968742618"/>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12192000" cy="6542411"/>
            <a:chOff x="0" y="0"/>
            <a:chExt cx="9144000" cy="4906808"/>
          </a:xfrm>
          <a:solidFill>
            <a:schemeClr val="bg1"/>
          </a:solidFill>
        </p:grpSpPr>
        <p:sp>
          <p:nvSpPr>
            <p:cNvPr id="8" name="Rectangle 7"/>
            <p:cNvSpPr/>
            <p:nvPr/>
          </p:nvSpPr>
          <p:spPr>
            <a:xfrm>
              <a:off x="0" y="0"/>
              <a:ext cx="9144000" cy="474294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4374251"/>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43968126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308946756"/>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6581511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039313963"/>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4265119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546394030"/>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87352741"/>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970964934"/>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015640479"/>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577181829"/>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54330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5" name="Diamond 4"/>
          <p:cNvSpPr/>
          <p:nvPr userDrawn="1"/>
        </p:nvSpPr>
        <p:spPr>
          <a:xfrm>
            <a:off x="594784" y="6060017"/>
            <a:ext cx="802216" cy="709083"/>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6" name="Rectangle 5"/>
          <p:cNvSpPr/>
          <p:nvPr userDrawn="1"/>
        </p:nvSpPr>
        <p:spPr>
          <a:xfrm>
            <a:off x="0" y="3014133"/>
            <a:ext cx="12192000" cy="3397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8" name="Rectangle 7"/>
          <p:cNvSpPr/>
          <p:nvPr userDrawn="1"/>
        </p:nvSpPr>
        <p:spPr>
          <a:xfrm>
            <a:off x="0" y="1"/>
            <a:ext cx="12192000" cy="3399367"/>
          </a:xfrm>
          <a:prstGeom prst="rect">
            <a:avLst/>
          </a:prstGeom>
          <a:solidFill>
            <a:srgbClr val="09326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109404482"/>
      </p:ext>
    </p:extLst>
  </p:cSld>
  <p:clrMap bg1="lt1" tx1="dk1" bg2="lt2" tx2="dk2" accent1="accent1" accent2="accent2" accent3="accent3" accent4="accent4" accent5="accent5" accent6="accent6" hlink="hlink" folHlink="folHlink"/>
  <p:transition spd="slow">
    <p:push dir="u"/>
  </p:transition>
  <p:timing>
    <p:tnLst>
      <p:par>
        <p:cTn id="1" dur="indefinite" restart="never" nodeType="tmRoot"/>
      </p:par>
    </p:tnLst>
  </p:timing>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20763303"/>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150981375"/>
      </p:ext>
    </p:extLst>
  </p:cSld>
  <p:clrMap bg1="lt1" tx1="dk1" bg2="lt2" tx2="dk2" accent1="accent1" accent2="accent2" accent3="accent3" accent4="accent4" accent5="accent5" accent6="accent6" hlink="hlink" folHlink="folHlink"/>
  <p:sldLayoutIdLst>
    <p:sldLayoutId id="214748384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652807121"/>
      </p:ext>
    </p:extLst>
  </p:cSld>
  <p:clrMap bg1="lt1" tx1="dk1" bg2="lt2" tx2="dk2" accent1="accent1" accent2="accent2" accent3="accent3" accent4="accent4" accent5="accent5" accent6="accent6" hlink="hlink" folHlink="folHlink"/>
  <p:sldLayoutIdLst>
    <p:sldLayoutId id="214748384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702253729"/>
      </p:ext>
    </p:extLst>
  </p:cSld>
  <p:clrMap bg1="lt1" tx1="dk1" bg2="lt2" tx2="dk2" accent1="accent1" accent2="accent2" accent3="accent3" accent4="accent4" accent5="accent5" accent6="accent6" hlink="hlink" folHlink="folHlink"/>
  <p:sldLayoutIdLst>
    <p:sldLayoutId id="214748384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693778094"/>
      </p:ext>
    </p:extLst>
  </p:cSld>
  <p:clrMap bg1="lt1" tx1="dk1" bg2="lt2" tx2="dk2" accent1="accent1" accent2="accent2" accent3="accent3" accent4="accent4" accent5="accent5" accent6="accent6" hlink="hlink" folHlink="folHlink"/>
  <p:sldLayoutIdLst>
    <p:sldLayoutId id="214748385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549463767"/>
      </p:ext>
    </p:extLst>
  </p:cSld>
  <p:clrMap bg1="lt1" tx1="dk1" bg2="lt2" tx2="dk2" accent1="accent1" accent2="accent2" accent3="accent3" accent4="accent4" accent5="accent5" accent6="accent6" hlink="hlink" folHlink="folHlink"/>
  <p:sldLayoutIdLst>
    <p:sldLayoutId id="214748385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4216564211"/>
      </p:ext>
    </p:extLst>
  </p:cSld>
  <p:clrMap bg1="lt1" tx1="dk1" bg2="lt2" tx2="dk2" accent1="accent1" accent2="accent2" accent3="accent3" accent4="accent4" accent5="accent5" accent6="accent6" hlink="hlink" folHlink="folHlink"/>
  <p:sldLayoutIdLst>
    <p:sldLayoutId id="214748385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64850884"/>
      </p:ext>
    </p:extLst>
  </p:cSld>
  <p:clrMap bg1="lt1" tx1="dk1" bg2="lt2" tx2="dk2" accent1="accent1" accent2="accent2" accent3="accent3" accent4="accent4" accent5="accent5" accent6="accent6" hlink="hlink" folHlink="folHlink"/>
  <p:sldLayoutIdLst>
    <p:sldLayoutId id="214748385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832747355"/>
      </p:ext>
    </p:extLst>
  </p:cSld>
  <p:clrMap bg1="lt1" tx1="dk1" bg2="lt2" tx2="dk2" accent1="accent1" accent2="accent2" accent3="accent3" accent4="accent4" accent5="accent5" accent6="accent6" hlink="hlink" folHlink="folHlink"/>
  <p:sldLayoutIdLst>
    <p:sldLayoutId id="214748385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775728810"/>
      </p:ext>
    </p:extLst>
  </p:cSld>
  <p:clrMap bg1="lt1" tx1="dk1" bg2="lt2" tx2="dk2" accent1="accent1" accent2="accent2" accent3="accent3" accent4="accent4" accent5="accent5" accent6="accent6" hlink="hlink" folHlink="folHlink"/>
  <p:sldLayoutIdLst>
    <p:sldLayoutId id="214748386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514495509"/>
      </p:ext>
    </p:extLst>
  </p:cSld>
  <p:clrMap bg1="lt1" tx1="dk1" bg2="lt2" tx2="dk2" accent1="accent1" accent2="accent2" accent3="accent3" accent4="accent4" accent5="accent5" accent6="accent6" hlink="hlink" folHlink="folHlink"/>
  <p:sldLayoutIdLst>
    <p:sldLayoutId id="214748386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50" name="Group 9"/>
          <p:cNvGrpSpPr>
            <a:grpSpLocks/>
          </p:cNvGrpSpPr>
          <p:nvPr userDrawn="1"/>
        </p:nvGrpSpPr>
        <p:grpSpPr bwMode="auto">
          <a:xfrm>
            <a:off x="0" y="1"/>
            <a:ext cx="12192000" cy="5414433"/>
            <a:chOff x="0" y="-1"/>
            <a:chExt cx="9144000" cy="4061337"/>
          </a:xfrm>
          <a:solidFill>
            <a:srgbClr val="09326C"/>
          </a:solidFill>
        </p:grpSpPr>
        <p:sp>
          <p:nvSpPr>
            <p:cNvPr id="8" name="Rectangle 7"/>
            <p:cNvSpPr/>
            <p:nvPr/>
          </p:nvSpPr>
          <p:spPr>
            <a:xfrm>
              <a:off x="0" y="-1"/>
              <a:ext cx="9144000" cy="37946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088" y="3529457"/>
              <a:ext cx="601662" cy="531879"/>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2"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546224128"/>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154549609"/>
      </p:ext>
    </p:extLst>
  </p:cSld>
  <p:clrMap bg1="lt1" tx1="dk1" bg2="lt2" tx2="dk2" accent1="accent1" accent2="accent2" accent3="accent3" accent4="accent4" accent5="accent5" accent6="accent6" hlink="hlink" folHlink="folHlink"/>
  <p:sldLayoutIdLst>
    <p:sldLayoutId id="214748386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459003463"/>
      </p:ext>
    </p:extLst>
  </p:cSld>
  <p:clrMap bg1="lt1" tx1="dk1" bg2="lt2" tx2="dk2" accent1="accent1" accent2="accent2" accent3="accent3" accent4="accent4" accent5="accent5" accent6="accent6" hlink="hlink" folHlink="folHlink"/>
  <p:sldLayoutIdLst>
    <p:sldLayoutId id="214748386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782074713"/>
      </p:ext>
    </p:extLst>
  </p:cSld>
  <p:clrMap bg1="lt1" tx1="dk1" bg2="lt2" tx2="dk2" accent1="accent1" accent2="accent2" accent3="accent3" accent4="accent4" accent5="accent5" accent6="accent6" hlink="hlink" folHlink="folHlink"/>
  <p:sldLayoutIdLst>
    <p:sldLayoutId id="214748386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755224557"/>
      </p:ext>
    </p:extLst>
  </p:cSld>
  <p:clrMap bg1="lt1" tx1="dk1" bg2="lt2" tx2="dk2" accent1="accent1" accent2="accent2" accent3="accent3" accent4="accent4" accent5="accent5" accent6="accent6" hlink="hlink" folHlink="folHlink"/>
  <p:sldLayoutIdLst>
    <p:sldLayoutId id="214748387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071084350"/>
      </p:ext>
    </p:extLst>
  </p:cSld>
  <p:clrMap bg1="lt1" tx1="dk1" bg2="lt2" tx2="dk2" accent1="accent1" accent2="accent2" accent3="accent3" accent4="accent4" accent5="accent5" accent6="accent6" hlink="hlink" folHlink="folHlink"/>
  <p:sldLayoutIdLst>
    <p:sldLayoutId id="214748387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491326473"/>
      </p:ext>
    </p:extLst>
  </p:cSld>
  <p:clrMap bg1="lt1" tx1="dk1" bg2="lt2" tx2="dk2" accent1="accent1" accent2="accent2" accent3="accent3" accent4="accent4" accent5="accent5" accent6="accent6" hlink="hlink" folHlink="folHlink"/>
  <p:sldLayoutIdLst>
    <p:sldLayoutId id="214748387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949773714"/>
      </p:ext>
    </p:extLst>
  </p:cSld>
  <p:clrMap bg1="lt1" tx1="dk1" bg2="lt2" tx2="dk2" accent1="accent1" accent2="accent2" accent3="accent3" accent4="accent4" accent5="accent5" accent6="accent6" hlink="hlink" folHlink="folHlink"/>
  <p:sldLayoutIdLst>
    <p:sldLayoutId id="214748387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849782231"/>
      </p:ext>
    </p:extLst>
  </p:cSld>
  <p:clrMap bg1="lt1" tx1="dk1" bg2="lt2" tx2="dk2" accent1="accent1" accent2="accent2" accent3="accent3" accent4="accent4" accent5="accent5" accent6="accent6" hlink="hlink" folHlink="folHlink"/>
  <p:sldLayoutIdLst>
    <p:sldLayoutId id="214748387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032683701"/>
      </p:ext>
    </p:extLst>
  </p:cSld>
  <p:clrMap bg1="lt1" tx1="dk1" bg2="lt2" tx2="dk2" accent1="accent1" accent2="accent2" accent3="accent3" accent4="accent4" accent5="accent5" accent6="accent6" hlink="hlink" folHlink="folHlink"/>
  <p:sldLayoutIdLst>
    <p:sldLayoutId id="214748388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295174792"/>
      </p:ext>
    </p:extLst>
  </p:cSld>
  <p:clrMap bg1="lt1" tx1="dk1" bg2="lt2" tx2="dk2" accent1="accent1" accent2="accent2" accent3="accent3" accent4="accent4" accent5="accent5" accent6="accent6" hlink="hlink" folHlink="folHlink"/>
  <p:sldLayoutIdLst>
    <p:sldLayoutId id="214748388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104493031"/>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946756204"/>
      </p:ext>
    </p:extLst>
  </p:cSld>
  <p:clrMap bg1="lt1" tx1="dk1" bg2="lt2" tx2="dk2" accent1="accent1" accent2="accent2" accent3="accent3" accent4="accent4" accent5="accent5" accent6="accent6" hlink="hlink" folHlink="folHlink"/>
  <p:sldLayoutIdLst>
    <p:sldLayoutId id="214748388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693156225"/>
      </p:ext>
    </p:extLst>
  </p:cSld>
  <p:clrMap bg1="lt1" tx1="dk1" bg2="lt2" tx2="dk2" accent1="accent1" accent2="accent2" accent3="accent3" accent4="accent4" accent5="accent5" accent6="accent6" hlink="hlink" folHlink="folHlink"/>
  <p:sldLayoutIdLst>
    <p:sldLayoutId id="214748388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849860449"/>
      </p:ext>
    </p:extLst>
  </p:cSld>
  <p:clrMap bg1="lt1" tx1="dk1" bg2="lt2" tx2="dk2" accent1="accent1" accent2="accent2" accent3="accent3" accent4="accent4" accent5="accent5" accent6="accent6" hlink="hlink" folHlink="folHlink"/>
  <p:sldLayoutIdLst>
    <p:sldLayoutId id="214748388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453910366"/>
      </p:ext>
    </p:extLst>
  </p:cSld>
  <p:clrMap bg1="lt1" tx1="dk1" bg2="lt2" tx2="dk2" accent1="accent1" accent2="accent2" accent3="accent3" accent4="accent4" accent5="accent5" accent6="accent6" hlink="hlink" folHlink="folHlink"/>
  <p:sldLayoutIdLst>
    <p:sldLayoutId id="214748389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429069324"/>
      </p:ext>
    </p:extLst>
  </p:cSld>
  <p:clrMap bg1="lt1" tx1="dk1" bg2="lt2" tx2="dk2" accent1="accent1" accent2="accent2" accent3="accent3" accent4="accent4" accent5="accent5" accent6="accent6" hlink="hlink" folHlink="folHlink"/>
  <p:sldLayoutIdLst>
    <p:sldLayoutId id="214748389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675601861"/>
      </p:ext>
    </p:extLst>
  </p:cSld>
  <p:clrMap bg1="lt1" tx1="dk1" bg2="lt2" tx2="dk2" accent1="accent1" accent2="accent2" accent3="accent3" accent4="accent4" accent5="accent5" accent6="accent6" hlink="hlink" folHlink="folHlink"/>
  <p:sldLayoutIdLst>
    <p:sldLayoutId id="214748389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194139764"/>
      </p:ext>
    </p:extLst>
  </p:cSld>
  <p:clrMap bg1="lt1" tx1="dk1" bg2="lt2" tx2="dk2" accent1="accent1" accent2="accent2" accent3="accent3" accent4="accent4" accent5="accent5" accent6="accent6" hlink="hlink" folHlink="folHlink"/>
  <p:sldLayoutIdLst>
    <p:sldLayoutId id="214748389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727449228"/>
      </p:ext>
    </p:extLst>
  </p:cSld>
  <p:clrMap bg1="lt1" tx1="dk1" bg2="lt2" tx2="dk2" accent1="accent1" accent2="accent2" accent3="accent3" accent4="accent4" accent5="accent5" accent6="accent6" hlink="hlink" folHlink="folHlink"/>
  <p:sldLayoutIdLst>
    <p:sldLayoutId id="214748389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127447641"/>
      </p:ext>
    </p:extLst>
  </p:cSld>
  <p:clrMap bg1="lt1" tx1="dk1" bg2="lt2" tx2="dk2" accent1="accent1" accent2="accent2" accent3="accent3" accent4="accent4" accent5="accent5" accent6="accent6" hlink="hlink" folHlink="folHlink"/>
  <p:sldLayoutIdLst>
    <p:sldLayoutId id="214748390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183599230"/>
      </p:ext>
    </p:extLst>
  </p:cSld>
  <p:clrMap bg1="lt1" tx1="dk1" bg2="lt2" tx2="dk2" accent1="accent1" accent2="accent2" accent3="accent3" accent4="accent4" accent5="accent5" accent6="accent6" hlink="hlink" folHlink="folHlink"/>
  <p:sldLayoutIdLst>
    <p:sldLayoutId id="214748390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9326C"/>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1"/>
            <a:ext cx="12192000" cy="5415116"/>
            <a:chOff x="0" y="-1"/>
            <a:chExt cx="9144000" cy="4061337"/>
          </a:xfrm>
          <a:solidFill>
            <a:schemeClr val="bg1"/>
          </a:solidFill>
        </p:grpSpPr>
        <p:sp>
          <p:nvSpPr>
            <p:cNvPr id="8" name="Rectangle 7"/>
            <p:cNvSpPr/>
            <p:nvPr/>
          </p:nvSpPr>
          <p:spPr>
            <a:xfrm>
              <a:off x="0" y="-1"/>
              <a:ext cx="9144000" cy="37950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sp>
          <p:nvSpPr>
            <p:cNvPr id="9" name="Diamond 8"/>
            <p:cNvSpPr/>
            <p:nvPr/>
          </p:nvSpPr>
          <p:spPr>
            <a:xfrm>
              <a:off x="446105" y="3528779"/>
              <a:ext cx="600874" cy="532557"/>
            </a:xfrm>
            <a:prstGeom prst="diamond">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US" sz="2400">
                <a:solidFill>
                  <a:prstClr val="white"/>
                </a:solidFill>
              </a:endParaRPr>
            </a:p>
          </p:txBody>
        </p:sp>
      </p:grpSp>
      <p:sp>
        <p:nvSpPr>
          <p:cNvPr id="5" name="Footer Placeholder 1"/>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609585" fontAlgn="base">
              <a:spcBef>
                <a:spcPct val="0"/>
              </a:spcBef>
              <a:spcAft>
                <a:spcPct val="0"/>
              </a:spcAft>
            </a:pPr>
            <a:r>
              <a:rPr lang="en-US" smtClean="0">
                <a:solidFill>
                  <a:prstClr val="black">
                    <a:tint val="75000"/>
                  </a:prstClr>
                </a:solidFill>
                <a:ea typeface="ＭＳ Ｐゴシック" charset="0"/>
              </a:rPr>
              <a:t>Proprietary &amp; Confidential</a:t>
            </a:r>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3668236104"/>
      </p:ext>
    </p:extLst>
  </p:cSld>
  <p:clrMap bg1="lt1" tx1="dk1" bg2="lt2" tx2="dk2" accent1="accent1" accent2="accent2" accent3="accent3" accent4="accent4" accent5="accent5" accent6="accent6" hlink="hlink" folHlink="folHlink"/>
  <p:transition spd="slow">
    <p:push dir="u"/>
  </p:transition>
  <p:hf sldNum="0" hdr="0" dt="0"/>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4102881180"/>
      </p:ext>
    </p:extLst>
  </p:cSld>
  <p:clrMap bg1="lt1" tx1="dk1" bg2="lt2" tx2="dk2" accent1="accent1" accent2="accent2" accent3="accent3" accent4="accent4" accent5="accent5" accent6="accent6" hlink="hlink" folHlink="folHlink"/>
  <p:sldLayoutIdLst>
    <p:sldLayoutId id="214748390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75470048"/>
      </p:ext>
    </p:extLst>
  </p:cSld>
  <p:clrMap bg1="lt1" tx1="dk1" bg2="lt2" tx2="dk2" accent1="accent1" accent2="accent2" accent3="accent3" accent4="accent4" accent5="accent5" accent6="accent6" hlink="hlink" folHlink="folHlink"/>
  <p:sldLayoutIdLst>
    <p:sldLayoutId id="214748390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651008830"/>
      </p:ext>
    </p:extLst>
  </p:cSld>
  <p:clrMap bg1="lt1" tx1="dk1" bg2="lt2" tx2="dk2" accent1="accent1" accent2="accent2" accent3="accent3" accent4="accent4" accent5="accent5" accent6="accent6" hlink="hlink" folHlink="folHlink"/>
  <p:sldLayoutIdLst>
    <p:sldLayoutId id="214748390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352864183"/>
      </p:ext>
    </p:extLst>
  </p:cSld>
  <p:clrMap bg1="lt1" tx1="dk1" bg2="lt2" tx2="dk2" accent1="accent1" accent2="accent2" accent3="accent3" accent4="accent4" accent5="accent5" accent6="accent6" hlink="hlink" folHlink="folHlink"/>
  <p:sldLayoutIdLst>
    <p:sldLayoutId id="214748391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2128-B40D-44DE-B77C-229639AF49BE}" type="datetimeFigureOut">
              <a:rPr lang="en-US" smtClean="0">
                <a:solidFill>
                  <a:prstClr val="black">
                    <a:tint val="75000"/>
                  </a:prstClr>
                </a:solidFill>
              </a:rPr>
              <a:pPr/>
              <a:t>9/16/2015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377BC-69EA-4231-9BB1-0DDB159D6CA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1301" y="424107"/>
            <a:ext cx="1371600" cy="413151"/>
          </a:xfrm>
          <a:prstGeom prst="rect">
            <a:avLst/>
          </a:prstGeom>
        </p:spPr>
      </p:pic>
    </p:spTree>
    <p:extLst>
      <p:ext uri="{BB962C8B-B14F-4D97-AF65-F5344CB8AC3E}">
        <p14:creationId xmlns:p14="http://schemas.microsoft.com/office/powerpoint/2010/main" val="2723822988"/>
      </p:ext>
    </p:extLst>
  </p:cSld>
  <p:clrMap bg1="lt1" tx1="dk1" bg2="lt2" tx2="dk2" accent1="accent1" accent2="accent2" accent3="accent3" accent4="accent4" accent5="accent5" accent6="accent6" hlink="hlink" folHlink="folHlink"/>
  <p:sldLayoutIdLst>
    <p:sldLayoutId id="214748391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20.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32.png"/><Relationship Id="rId16" Type="http://schemas.openxmlformats.org/officeDocument/2006/relationships/diagramColors" Target="../diagrams/colors3.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3.png"/><Relationship Id="rId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image" Target="../media/image41.png"/><Relationship Id="rId5" Type="http://schemas.openxmlformats.org/officeDocument/2006/relationships/slideLayout" Target="../slideLayouts/slideLayout30.xml"/><Relationship Id="rId4"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jpe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Videos/Paul%20McGuinness.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mailto:crosso@aicpa.org" TargetMode="External"/><Relationship Id="rId7" Type="http://schemas.openxmlformats.org/officeDocument/2006/relationships/image" Target="../media/image64.png"/><Relationship Id="rId2" Type="http://schemas.openxmlformats.org/officeDocument/2006/relationships/hyperlink" Target="mailto:jluttrull@nasba.org" TargetMode="External"/><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12217941" cy="6858000"/>
          </a:xfrm>
          <a:prstGeom prst="rect">
            <a:avLst/>
          </a:prstGeom>
          <a:solidFill>
            <a:srgbClr val="416A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2653" y="0"/>
            <a:ext cx="10617447" cy="6953250"/>
          </a:xfrm>
          <a:prstGeom prst="rect">
            <a:avLst/>
          </a:prstGeom>
        </p:spPr>
      </p:pic>
      <p:sp>
        <p:nvSpPr>
          <p:cNvPr id="9" name="TextBox 8"/>
          <p:cNvSpPr txBox="1"/>
          <p:nvPr/>
        </p:nvSpPr>
        <p:spPr>
          <a:xfrm>
            <a:off x="682388" y="687107"/>
            <a:ext cx="7315200" cy="1846659"/>
          </a:xfrm>
          <a:prstGeom prst="rect">
            <a:avLst/>
          </a:prstGeom>
          <a:noFill/>
        </p:spPr>
        <p:txBody>
          <a:bodyPr wrap="square" rtlCol="0">
            <a:spAutoFit/>
          </a:bodyPr>
          <a:lstStyle/>
          <a:p>
            <a:r>
              <a:rPr lang="en-US" sz="9600" dirty="0" smtClean="0">
                <a:solidFill>
                  <a:srgbClr val="A7CAEA"/>
                </a:solidFill>
                <a:latin typeface="Bebas Neue Regular" panose="00000500000000000000" pitchFamily="2" charset="0"/>
              </a:rPr>
              <a:t>2015 National</a:t>
            </a:r>
          </a:p>
          <a:p>
            <a:endParaRPr lang="en-US" dirty="0"/>
          </a:p>
        </p:txBody>
      </p:sp>
      <p:sp>
        <p:nvSpPr>
          <p:cNvPr id="11" name="TextBox 10"/>
          <p:cNvSpPr txBox="1"/>
          <p:nvPr/>
        </p:nvSpPr>
        <p:spPr>
          <a:xfrm>
            <a:off x="682388" y="1715233"/>
            <a:ext cx="6496334" cy="1369606"/>
          </a:xfrm>
          <a:prstGeom prst="rect">
            <a:avLst/>
          </a:prstGeom>
          <a:noFill/>
        </p:spPr>
        <p:txBody>
          <a:bodyPr wrap="square" rtlCol="0">
            <a:spAutoFit/>
          </a:bodyPr>
          <a:lstStyle/>
          <a:p>
            <a:r>
              <a:rPr lang="en-US" sz="8300" dirty="0" smtClean="0">
                <a:solidFill>
                  <a:schemeClr val="bg1"/>
                </a:solidFill>
                <a:latin typeface="Bebas Neue Regular" panose="00000500000000000000" pitchFamily="2" charset="0"/>
              </a:rPr>
              <a:t>Registry Summit</a:t>
            </a:r>
            <a:endParaRPr lang="en-US" sz="8300" dirty="0">
              <a:solidFill>
                <a:schemeClr val="bg1"/>
              </a:solidFill>
              <a:latin typeface="Bebas Neue Regular" panose="00000500000000000000" pitchFamily="2" charset="0"/>
            </a:endParaRPr>
          </a:p>
        </p:txBody>
      </p:sp>
      <p:sp>
        <p:nvSpPr>
          <p:cNvPr id="13" name="TextBox 12"/>
          <p:cNvSpPr txBox="1"/>
          <p:nvPr/>
        </p:nvSpPr>
        <p:spPr>
          <a:xfrm>
            <a:off x="682388" y="3724924"/>
            <a:ext cx="7055893" cy="2492990"/>
          </a:xfrm>
          <a:prstGeom prst="rect">
            <a:avLst/>
          </a:prstGeom>
          <a:noFill/>
        </p:spPr>
        <p:txBody>
          <a:bodyPr wrap="square" rtlCol="0">
            <a:spAutoFit/>
          </a:bodyPr>
          <a:lstStyle/>
          <a:p>
            <a:r>
              <a:rPr lang="en-US" sz="15600" dirty="0" smtClean="0">
                <a:solidFill>
                  <a:schemeClr val="bg1"/>
                </a:solidFill>
                <a:latin typeface="Bebas Neue Bold" panose="020B0606020202050201" pitchFamily="34" charset="0"/>
              </a:rPr>
              <a:t>WELCOME</a:t>
            </a:r>
            <a:endParaRPr lang="en-US" sz="15600" dirty="0">
              <a:solidFill>
                <a:schemeClr val="bg1"/>
              </a:solidFill>
              <a:latin typeface="Bebas Neue Bold" panose="020B0606020202050201" pitchFamily="34" charset="0"/>
            </a:endParaRPr>
          </a:p>
        </p:txBody>
      </p:sp>
      <p:sp>
        <p:nvSpPr>
          <p:cNvPr id="14" name="TextBox 13"/>
          <p:cNvSpPr txBox="1"/>
          <p:nvPr/>
        </p:nvSpPr>
        <p:spPr>
          <a:xfrm>
            <a:off x="682388" y="2634615"/>
            <a:ext cx="7219665" cy="1323439"/>
          </a:xfrm>
          <a:prstGeom prst="rect">
            <a:avLst/>
          </a:prstGeom>
          <a:noFill/>
        </p:spPr>
        <p:txBody>
          <a:bodyPr wrap="square" rtlCol="0">
            <a:spAutoFit/>
          </a:bodyPr>
          <a:lstStyle/>
          <a:p>
            <a:r>
              <a:rPr lang="en-US" sz="7700" dirty="0" smtClean="0">
                <a:solidFill>
                  <a:srgbClr val="A7CAEA"/>
                </a:solidFill>
                <a:latin typeface="Bebas Neue Book" panose="00000500000000000000" pitchFamily="2" charset="0"/>
              </a:rPr>
              <a:t>Learning in Action</a:t>
            </a:r>
            <a:endParaRPr lang="en-US" sz="7700" dirty="0">
              <a:solidFill>
                <a:srgbClr val="A7CAEA"/>
              </a:solidFill>
              <a:latin typeface="Bebas Neue Book" panose="00000500000000000000" pitchFamily="2"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7499" y="687108"/>
            <a:ext cx="1349991" cy="406642"/>
          </a:xfrm>
          <a:prstGeom prst="rect">
            <a:avLst/>
          </a:prstGeom>
        </p:spPr>
      </p:pic>
    </p:spTree>
    <p:extLst>
      <p:ext uri="{BB962C8B-B14F-4D97-AF65-F5344CB8AC3E}">
        <p14:creationId xmlns:p14="http://schemas.microsoft.com/office/powerpoint/2010/main" val="7416847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102" y="897914"/>
            <a:ext cx="7901065"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Changes…</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932125" y="1961146"/>
            <a:ext cx="6306316" cy="3979717"/>
          </a:xfrm>
        </p:spPr>
        <p:txBody>
          <a:bodyPr>
            <a:normAutofit/>
          </a:bodyPr>
          <a:lstStyle/>
          <a:p>
            <a:pPr lvl="1"/>
            <a:endParaRPr lang="en-US" sz="1100" dirty="0" smtClean="0">
              <a:solidFill>
                <a:srgbClr val="006699"/>
              </a:solidFill>
            </a:endParaRPr>
          </a:p>
          <a:p>
            <a:pPr lvl="1"/>
            <a:r>
              <a:rPr lang="en-US" sz="2800" dirty="0" smtClean="0">
                <a:solidFill>
                  <a:srgbClr val="006699"/>
                </a:solidFill>
              </a:rPr>
              <a:t>Interactivity in Group Live programs</a:t>
            </a:r>
          </a:p>
          <a:p>
            <a:pPr lvl="1"/>
            <a:endParaRPr lang="en-US" sz="2800" dirty="0" smtClean="0">
              <a:solidFill>
                <a:srgbClr val="006699"/>
              </a:solidFill>
            </a:endParaRPr>
          </a:p>
          <a:p>
            <a:pPr lvl="1"/>
            <a:r>
              <a:rPr lang="en-US" sz="2800" dirty="0" smtClean="0">
                <a:solidFill>
                  <a:srgbClr val="006699"/>
                </a:solidFill>
              </a:rPr>
              <a:t>Nano-Learning</a:t>
            </a:r>
          </a:p>
          <a:p>
            <a:pPr lvl="1"/>
            <a:endParaRPr lang="en-US" sz="2800" dirty="0" smtClean="0">
              <a:solidFill>
                <a:srgbClr val="006699"/>
              </a:solidFill>
            </a:endParaRPr>
          </a:p>
          <a:p>
            <a:pPr lvl="1"/>
            <a:r>
              <a:rPr lang="en-US" sz="2800" dirty="0" smtClean="0">
                <a:solidFill>
                  <a:srgbClr val="006699"/>
                </a:solidFill>
              </a:rPr>
              <a:t>Blended Learning</a:t>
            </a:r>
          </a:p>
          <a:p>
            <a:pPr lvl="1"/>
            <a:endParaRPr lang="en-US" sz="2800" dirty="0" smtClean="0">
              <a:solidFill>
                <a:srgbClr val="006699"/>
              </a:solidFill>
            </a:endParaRPr>
          </a:p>
          <a:p>
            <a:pPr lvl="1"/>
            <a:r>
              <a:rPr lang="en-US" sz="2800" dirty="0" smtClean="0">
                <a:solidFill>
                  <a:srgbClr val="006699"/>
                </a:solidFill>
              </a:rPr>
              <a:t>Assessments in Self Study</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7763" y="3756348"/>
            <a:ext cx="521170" cy="92435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057" y="1877901"/>
            <a:ext cx="1409602" cy="96786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4004" y="2845762"/>
            <a:ext cx="922543" cy="104874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71420" y="4754067"/>
            <a:ext cx="1168044" cy="1081768"/>
          </a:xfrm>
          <a:prstGeom prst="rect">
            <a:avLst/>
          </a:prstGeom>
        </p:spPr>
      </p:pic>
    </p:spTree>
    <p:extLst>
      <p:ext uri="{BB962C8B-B14F-4D97-AF65-F5344CB8AC3E}">
        <p14:creationId xmlns:p14="http://schemas.microsoft.com/office/powerpoint/2010/main" val="1070958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206" y="2762785"/>
            <a:ext cx="6098307" cy="1729701"/>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Revised Definitions of Group Live and </a:t>
            </a:r>
            <a:br>
              <a:rPr lang="en-US" sz="3600" dirty="0" smtClean="0">
                <a:solidFill>
                  <a:srgbClr val="006699"/>
                </a:solidFill>
                <a:latin typeface="Aharoni" panose="02010803020104030203" pitchFamily="2" charset="-79"/>
                <a:cs typeface="Aharoni" panose="02010803020104030203" pitchFamily="2" charset="-79"/>
              </a:rPr>
            </a:br>
            <a:r>
              <a:rPr lang="en-US" sz="3600" dirty="0" smtClean="0">
                <a:solidFill>
                  <a:srgbClr val="006699"/>
                </a:solidFill>
                <a:latin typeface="Aharoni" panose="02010803020104030203" pitchFamily="2" charset="-79"/>
                <a:cs typeface="Aharoni" panose="02010803020104030203" pitchFamily="2" charset="-79"/>
              </a:rPr>
              <a:t>Group Internet Based</a:t>
            </a:r>
            <a:endParaRPr lang="en-US" sz="3600" dirty="0">
              <a:solidFill>
                <a:srgbClr val="006699"/>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8894" y="1659835"/>
            <a:ext cx="1302453" cy="124275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649" y="-95971"/>
            <a:ext cx="4645025" cy="696753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2351" y="1845974"/>
            <a:ext cx="1131290" cy="776766"/>
          </a:xfrm>
          <a:prstGeom prst="rect">
            <a:avLst/>
          </a:prstGeom>
        </p:spPr>
      </p:pic>
    </p:spTree>
    <p:extLst>
      <p:ext uri="{BB962C8B-B14F-4D97-AF65-F5344CB8AC3E}">
        <p14:creationId xmlns:p14="http://schemas.microsoft.com/office/powerpoint/2010/main" val="2936028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420" y="589975"/>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Revised Definitions – Why?</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359419" y="1792057"/>
            <a:ext cx="4962994" cy="4351338"/>
          </a:xfrm>
        </p:spPr>
        <p:txBody>
          <a:bodyPr>
            <a:normAutofit fontScale="92500" lnSpcReduction="10000"/>
          </a:bodyPr>
          <a:lstStyle/>
          <a:p>
            <a:r>
              <a:rPr lang="en-US" dirty="0" smtClean="0">
                <a:solidFill>
                  <a:srgbClr val="006699"/>
                </a:solidFill>
              </a:rPr>
              <a:t>Technology has allowed educational training programs to take place almost any place and any time</a:t>
            </a:r>
          </a:p>
          <a:p>
            <a:endParaRPr lang="en-US" sz="1200" dirty="0" smtClean="0">
              <a:solidFill>
                <a:srgbClr val="006699"/>
              </a:solidFill>
            </a:endParaRPr>
          </a:p>
          <a:p>
            <a:r>
              <a:rPr lang="en-US" dirty="0" smtClean="0">
                <a:solidFill>
                  <a:srgbClr val="006699"/>
                </a:solidFill>
              </a:rPr>
              <a:t>Many sponsors want to deliver training at the same time connecting in a variety of ways</a:t>
            </a:r>
          </a:p>
          <a:p>
            <a:endParaRPr lang="en-US" sz="1200" dirty="0" smtClean="0">
              <a:solidFill>
                <a:srgbClr val="006699"/>
              </a:solidFill>
            </a:endParaRPr>
          </a:p>
          <a:p>
            <a:r>
              <a:rPr lang="en-US" dirty="0" smtClean="0">
                <a:solidFill>
                  <a:srgbClr val="006699"/>
                </a:solidFill>
              </a:rPr>
              <a:t>Previous definitions of GL and GIB were based on how the instruction was being delivered</a:t>
            </a:r>
          </a:p>
          <a:p>
            <a:endParaRPr lang="en-US" dirty="0">
              <a:solidFill>
                <a:srgbClr val="006699"/>
              </a:solidFill>
            </a:endParaRPr>
          </a:p>
          <a:p>
            <a:endParaRPr lang="en-US" dirty="0" smtClean="0">
              <a:solidFill>
                <a:srgbClr val="006699"/>
              </a:solidFill>
            </a:endParaRPr>
          </a:p>
          <a:p>
            <a:endParaRPr lang="en-US" dirty="0">
              <a:solidFill>
                <a:srgbClr val="006699"/>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249" y="366592"/>
            <a:ext cx="654317" cy="44676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419" y="293806"/>
            <a:ext cx="618468" cy="592336"/>
          </a:xfrm>
          <a:prstGeom prst="rect">
            <a:avLst/>
          </a:prstGeom>
        </p:spPr>
      </p:pic>
      <p:pic>
        <p:nvPicPr>
          <p:cNvPr id="8" name="Picture 7"/>
          <p:cNvPicPr>
            <a:picLocks noChangeAspect="1"/>
          </p:cNvPicPr>
          <p:nvPr/>
        </p:nvPicPr>
        <p:blipFill>
          <a:blip r:embed="rId4"/>
          <a:stretch>
            <a:fillRect/>
          </a:stretch>
        </p:blipFill>
        <p:spPr>
          <a:xfrm>
            <a:off x="8040757" y="1792057"/>
            <a:ext cx="2405270" cy="2405270"/>
          </a:xfrm>
          <a:prstGeom prst="rect">
            <a:avLst/>
          </a:prstGeom>
        </p:spPr>
      </p:pic>
      <p:sp>
        <p:nvSpPr>
          <p:cNvPr id="10" name="TextBox 9"/>
          <p:cNvSpPr txBox="1"/>
          <p:nvPr/>
        </p:nvSpPr>
        <p:spPr>
          <a:xfrm>
            <a:off x="7007087" y="4731026"/>
            <a:ext cx="4867933" cy="707886"/>
          </a:xfrm>
          <a:prstGeom prst="rect">
            <a:avLst/>
          </a:prstGeom>
          <a:noFill/>
        </p:spPr>
        <p:txBody>
          <a:bodyPr wrap="square" rtlCol="0">
            <a:spAutoFit/>
          </a:bodyPr>
          <a:lstStyle/>
          <a:p>
            <a:r>
              <a:rPr lang="en-US" sz="4000" b="1" dirty="0" smtClean="0">
                <a:solidFill>
                  <a:srgbClr val="5B9BD5">
                    <a:lumMod val="50000"/>
                  </a:srgbClr>
                </a:solidFill>
              </a:rPr>
              <a:t>RESULT = CONFUSION</a:t>
            </a:r>
            <a:endParaRPr lang="en-US" sz="4000" b="1" dirty="0">
              <a:solidFill>
                <a:srgbClr val="5B9BD5">
                  <a:lumMod val="50000"/>
                </a:srgbClr>
              </a:solidFill>
            </a:endParaRPr>
          </a:p>
        </p:txBody>
      </p:sp>
    </p:spTree>
    <p:extLst>
      <p:ext uri="{BB962C8B-B14F-4D97-AF65-F5344CB8AC3E}">
        <p14:creationId xmlns:p14="http://schemas.microsoft.com/office/powerpoint/2010/main" val="1191416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420" y="589975"/>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Group Live and Group Internet Based</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2452723" y="1553517"/>
            <a:ext cx="7068964" cy="4926796"/>
          </a:xfrm>
        </p:spPr>
        <p:txBody>
          <a:bodyPr>
            <a:normAutofit lnSpcReduction="10000"/>
          </a:bodyPr>
          <a:lstStyle/>
          <a:p>
            <a:r>
              <a:rPr lang="en-US" dirty="0" smtClean="0">
                <a:solidFill>
                  <a:srgbClr val="006699"/>
                </a:solidFill>
              </a:rPr>
              <a:t>Proposed Changes to the Standards:</a:t>
            </a:r>
          </a:p>
          <a:p>
            <a:pPr lvl="1"/>
            <a:r>
              <a:rPr lang="en-US" dirty="0" smtClean="0">
                <a:solidFill>
                  <a:srgbClr val="006699"/>
                </a:solidFill>
              </a:rPr>
              <a:t>Definition is now based on how the participants </a:t>
            </a:r>
            <a:r>
              <a:rPr lang="en-US" u="sng" dirty="0" smtClean="0">
                <a:solidFill>
                  <a:srgbClr val="006699"/>
                </a:solidFill>
              </a:rPr>
              <a:t>receive</a:t>
            </a:r>
            <a:r>
              <a:rPr lang="en-US" dirty="0" smtClean="0">
                <a:solidFill>
                  <a:srgbClr val="006699"/>
                </a:solidFill>
              </a:rPr>
              <a:t> the training program</a:t>
            </a:r>
          </a:p>
          <a:p>
            <a:pPr lvl="1"/>
            <a:endParaRPr lang="en-US" sz="2000" dirty="0">
              <a:solidFill>
                <a:srgbClr val="006699"/>
              </a:solidFill>
            </a:endParaRPr>
          </a:p>
          <a:p>
            <a:pPr lvl="1"/>
            <a:r>
              <a:rPr lang="en-US" dirty="0" smtClean="0">
                <a:solidFill>
                  <a:srgbClr val="006699"/>
                </a:solidFill>
              </a:rPr>
              <a:t>GROUP LIVE: Synchronous learning in a </a:t>
            </a:r>
            <a:r>
              <a:rPr lang="en-US" u="sng" dirty="0" smtClean="0">
                <a:solidFill>
                  <a:srgbClr val="006699"/>
                </a:solidFill>
              </a:rPr>
              <a:t>group environment</a:t>
            </a:r>
            <a:r>
              <a:rPr lang="en-US" dirty="0" smtClean="0">
                <a:solidFill>
                  <a:srgbClr val="006699"/>
                </a:solidFill>
              </a:rPr>
              <a:t> with real time interaction of an instructor or subject matter expert that provides the required elements of attendance monitoring and engagement</a:t>
            </a:r>
          </a:p>
          <a:p>
            <a:pPr lvl="1"/>
            <a:endParaRPr lang="en-US" sz="3200" dirty="0">
              <a:solidFill>
                <a:srgbClr val="006699"/>
              </a:solidFill>
            </a:endParaRPr>
          </a:p>
          <a:p>
            <a:pPr lvl="1"/>
            <a:r>
              <a:rPr lang="en-US" dirty="0" smtClean="0">
                <a:solidFill>
                  <a:srgbClr val="006699"/>
                </a:solidFill>
              </a:rPr>
              <a:t>GROUP INTERNET BASED: Synchronous learning on an </a:t>
            </a:r>
            <a:r>
              <a:rPr lang="en-US" u="sng" dirty="0" smtClean="0">
                <a:solidFill>
                  <a:srgbClr val="006699"/>
                </a:solidFill>
              </a:rPr>
              <a:t>individual basis </a:t>
            </a:r>
            <a:r>
              <a:rPr lang="en-US" dirty="0" smtClean="0">
                <a:solidFill>
                  <a:srgbClr val="006699"/>
                </a:solidFill>
              </a:rPr>
              <a:t>with real time interaction of an instructor or subject mater expert with built-in processes for attendance and interactivity</a:t>
            </a:r>
            <a:endParaRPr lang="en-US" dirty="0">
              <a:solidFill>
                <a:srgbClr val="006699"/>
              </a:solidFill>
            </a:endParaRPr>
          </a:p>
          <a:p>
            <a:endParaRPr lang="en-US" dirty="0" smtClean="0">
              <a:solidFill>
                <a:srgbClr val="006699"/>
              </a:solidFill>
            </a:endParaRPr>
          </a:p>
          <a:p>
            <a:endParaRPr lang="en-US" dirty="0">
              <a:solidFill>
                <a:srgbClr val="006699"/>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9419" y="293806"/>
            <a:ext cx="618468" cy="592336"/>
          </a:xfrm>
          <a:prstGeom prst="rect">
            <a:avLst/>
          </a:prstGeom>
        </p:spPr>
      </p:pic>
      <p:pic>
        <p:nvPicPr>
          <p:cNvPr id="9" name="Picture 8"/>
          <p:cNvPicPr>
            <a:picLocks noChangeAspect="1"/>
          </p:cNvPicPr>
          <p:nvPr/>
        </p:nvPicPr>
        <p:blipFill>
          <a:blip r:embed="rId3"/>
          <a:stretch>
            <a:fillRect/>
          </a:stretch>
        </p:blipFill>
        <p:spPr>
          <a:xfrm>
            <a:off x="10088753" y="4635484"/>
            <a:ext cx="1530090" cy="153009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249" y="366592"/>
            <a:ext cx="654317" cy="44676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274" y="2374835"/>
            <a:ext cx="1420289" cy="138218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9323" y="3819489"/>
            <a:ext cx="1554478" cy="840460"/>
          </a:xfrm>
          <a:prstGeom prst="rect">
            <a:avLst/>
          </a:prstGeom>
        </p:spPr>
      </p:pic>
    </p:spTree>
    <p:extLst>
      <p:ext uri="{BB962C8B-B14F-4D97-AF65-F5344CB8AC3E}">
        <p14:creationId xmlns:p14="http://schemas.microsoft.com/office/powerpoint/2010/main" val="3923103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950" y="2424113"/>
            <a:ext cx="6641824" cy="2058436"/>
          </a:xfrm>
        </p:spPr>
        <p:txBody>
          <a:bodyPr>
            <a:normAutofit fontScale="90000"/>
          </a:bodyPr>
          <a:lstStyle/>
          <a:p>
            <a:r>
              <a:rPr lang="en-US" sz="3600" dirty="0" smtClean="0">
                <a:solidFill>
                  <a:srgbClr val="006699"/>
                </a:solidFill>
                <a:latin typeface="Aharoni" panose="02010803020104030203" pitchFamily="2" charset="-79"/>
                <a:cs typeface="Aharoni" panose="02010803020104030203" pitchFamily="2" charset="-79"/>
              </a:rPr>
              <a:t>Requirements of Instructors/Developers and Reviewers in Technical Subject Areas</a:t>
            </a:r>
            <a:endParaRPr lang="en-US" sz="3600" dirty="0">
              <a:solidFill>
                <a:srgbClr val="006699"/>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6435" y="1520548"/>
            <a:ext cx="1006337" cy="101108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270" y="0"/>
            <a:ext cx="5485469" cy="6858000"/>
          </a:xfrm>
          <a:prstGeom prst="rect">
            <a:avLst/>
          </a:prstGeom>
        </p:spPr>
      </p:pic>
    </p:spTree>
    <p:extLst>
      <p:ext uri="{BB962C8B-B14F-4D97-AF65-F5344CB8AC3E}">
        <p14:creationId xmlns:p14="http://schemas.microsoft.com/office/powerpoint/2010/main" val="124306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50" y="786062"/>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Qualifications of Developers/Reviewers in Technical Subject Areas</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576441" y="3264835"/>
            <a:ext cx="3004595" cy="2769555"/>
          </a:xfrm>
        </p:spPr>
        <p:txBody>
          <a:bodyPr>
            <a:normAutofit/>
          </a:bodyPr>
          <a:lstStyle/>
          <a:p>
            <a:r>
              <a:rPr lang="en-US" sz="2400" dirty="0" smtClean="0">
                <a:solidFill>
                  <a:schemeClr val="accent1">
                    <a:lumMod val="50000"/>
                  </a:schemeClr>
                </a:solidFill>
              </a:rPr>
              <a:t>Proposed Changes to the Standards:</a:t>
            </a:r>
          </a:p>
          <a:p>
            <a:endParaRPr lang="en-US" sz="700" dirty="0" smtClean="0">
              <a:solidFill>
                <a:schemeClr val="accent1">
                  <a:lumMod val="50000"/>
                </a:schemeClr>
              </a:solidFill>
            </a:endParaRPr>
          </a:p>
          <a:p>
            <a:pPr lvl="1"/>
            <a:r>
              <a:rPr lang="en-US" sz="2000" dirty="0" smtClean="0">
                <a:solidFill>
                  <a:schemeClr val="accent1">
                    <a:lumMod val="50000"/>
                  </a:schemeClr>
                </a:solidFill>
              </a:rPr>
              <a:t>Must be in good standing</a:t>
            </a:r>
          </a:p>
          <a:p>
            <a:pPr lvl="1"/>
            <a:endParaRPr lang="en-US" sz="700" dirty="0" smtClean="0">
              <a:solidFill>
                <a:schemeClr val="accent1">
                  <a:lumMod val="50000"/>
                </a:schemeClr>
              </a:solidFill>
            </a:endParaRPr>
          </a:p>
          <a:p>
            <a:pPr lvl="1"/>
            <a:r>
              <a:rPr lang="en-US" sz="2000" dirty="0" smtClean="0">
                <a:solidFill>
                  <a:schemeClr val="accent1">
                    <a:lumMod val="50000"/>
                  </a:schemeClr>
                </a:solidFill>
              </a:rPr>
              <a:t>Must hold an active license or its equivalent</a:t>
            </a:r>
            <a:endParaRPr lang="en-US" sz="2000" dirty="0">
              <a:solidFill>
                <a:schemeClr val="accent1">
                  <a:lumMod val="50000"/>
                </a:schemeClr>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252" y="286603"/>
            <a:ext cx="708703" cy="712998"/>
          </a:xfrm>
          <a:prstGeom prst="rect">
            <a:avLst/>
          </a:prstGeom>
        </p:spPr>
      </p:pic>
      <p:graphicFrame>
        <p:nvGraphicFramePr>
          <p:cNvPr id="7" name="Diagram 6"/>
          <p:cNvGraphicFramePr/>
          <p:nvPr>
            <p:extLst>
              <p:ext uri="{D42A27DB-BD31-4B8C-83A1-F6EECF244321}">
                <p14:modId xmlns:p14="http://schemas.microsoft.com/office/powerpoint/2010/main" val="652428295"/>
              </p:ext>
            </p:extLst>
          </p:nvPr>
        </p:nvGraphicFramePr>
        <p:xfrm>
          <a:off x="993955" y="3324096"/>
          <a:ext cx="6233997" cy="705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263005866"/>
              </p:ext>
            </p:extLst>
          </p:nvPr>
        </p:nvGraphicFramePr>
        <p:xfrm>
          <a:off x="993955" y="4297112"/>
          <a:ext cx="6233997" cy="7050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extLst>
              <p:ext uri="{D42A27DB-BD31-4B8C-83A1-F6EECF244321}">
                <p14:modId xmlns:p14="http://schemas.microsoft.com/office/powerpoint/2010/main" val="1197512449"/>
              </p:ext>
            </p:extLst>
          </p:nvPr>
        </p:nvGraphicFramePr>
        <p:xfrm>
          <a:off x="993955" y="5270128"/>
          <a:ext cx="6233997" cy="70500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 name="TextBox 4"/>
          <p:cNvSpPr txBox="1"/>
          <p:nvPr/>
        </p:nvSpPr>
        <p:spPr>
          <a:xfrm>
            <a:off x="993955" y="2405260"/>
            <a:ext cx="2560634" cy="954107"/>
          </a:xfrm>
          <a:prstGeom prst="rect">
            <a:avLst/>
          </a:prstGeom>
          <a:noFill/>
        </p:spPr>
        <p:txBody>
          <a:bodyPr wrap="square" rtlCol="0">
            <a:spAutoFit/>
          </a:bodyPr>
          <a:lstStyle/>
          <a:p>
            <a:pPr algn="ctr"/>
            <a:r>
              <a:rPr lang="en-US" sz="2800" dirty="0" smtClean="0">
                <a:solidFill>
                  <a:srgbClr val="006699"/>
                </a:solidFill>
                <a:latin typeface="Aharoni" panose="02010803020104030203" pitchFamily="2" charset="-79"/>
                <a:cs typeface="Aharoni" panose="02010803020104030203" pitchFamily="2" charset="-79"/>
              </a:rPr>
              <a:t>Subject </a:t>
            </a:r>
          </a:p>
          <a:p>
            <a:pPr algn="ctr"/>
            <a:r>
              <a:rPr lang="en-US" sz="2800" dirty="0" smtClean="0">
                <a:solidFill>
                  <a:srgbClr val="006699"/>
                </a:solidFill>
                <a:latin typeface="Aharoni" panose="02010803020104030203" pitchFamily="2" charset="-79"/>
                <a:cs typeface="Aharoni" panose="02010803020104030203" pitchFamily="2" charset="-79"/>
              </a:rPr>
              <a:t>Area</a:t>
            </a:r>
            <a:endParaRPr lang="en-US" sz="2800" dirty="0">
              <a:solidFill>
                <a:srgbClr val="006699"/>
              </a:solidFill>
              <a:latin typeface="Aharoni" panose="02010803020104030203" pitchFamily="2" charset="-79"/>
              <a:cs typeface="Aharoni" panose="02010803020104030203" pitchFamily="2" charset="-79"/>
            </a:endParaRPr>
          </a:p>
        </p:txBody>
      </p:sp>
      <p:sp>
        <p:nvSpPr>
          <p:cNvPr id="6" name="Rectangle 5"/>
          <p:cNvSpPr/>
          <p:nvPr/>
        </p:nvSpPr>
        <p:spPr>
          <a:xfrm>
            <a:off x="4658176" y="2345207"/>
            <a:ext cx="2569776" cy="954107"/>
          </a:xfrm>
          <a:prstGeom prst="rect">
            <a:avLst/>
          </a:prstGeom>
        </p:spPr>
        <p:txBody>
          <a:bodyPr wrap="square">
            <a:spAutoFit/>
          </a:bodyPr>
          <a:lstStyle/>
          <a:p>
            <a:pPr algn="ctr"/>
            <a:r>
              <a:rPr lang="en-US" sz="2800" dirty="0" smtClean="0">
                <a:solidFill>
                  <a:srgbClr val="006699"/>
                </a:solidFill>
                <a:latin typeface="Aharoni" panose="02010803020104030203" pitchFamily="2" charset="-79"/>
                <a:cs typeface="Aharoni" panose="02010803020104030203" pitchFamily="2" charset="-79"/>
              </a:rPr>
              <a:t>Qualification needed</a:t>
            </a:r>
            <a:endParaRPr lang="en-US" sz="2000" dirty="0">
              <a:solidFill>
                <a:srgbClr val="006699"/>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89195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056" y="999601"/>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Documentation Requirements</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07657" y="2195899"/>
            <a:ext cx="6377313" cy="3871788"/>
          </a:xfrm>
        </p:spPr>
        <p:txBody>
          <a:bodyPr>
            <a:normAutofit fontScale="92500" lnSpcReduction="10000"/>
          </a:bodyPr>
          <a:lstStyle/>
          <a:p>
            <a:r>
              <a:rPr lang="en-US" sz="3200" dirty="0" smtClean="0">
                <a:solidFill>
                  <a:schemeClr val="accent1">
                    <a:lumMod val="50000"/>
                  </a:schemeClr>
                </a:solidFill>
              </a:rPr>
              <a:t>Proposed Changes to the Standards:</a:t>
            </a:r>
          </a:p>
          <a:p>
            <a:endParaRPr lang="en-US" sz="1000" dirty="0" smtClean="0">
              <a:solidFill>
                <a:schemeClr val="accent1">
                  <a:lumMod val="50000"/>
                </a:schemeClr>
              </a:solidFill>
            </a:endParaRPr>
          </a:p>
          <a:p>
            <a:pPr lvl="1"/>
            <a:r>
              <a:rPr lang="en-US" sz="3000" dirty="0" smtClean="0">
                <a:solidFill>
                  <a:schemeClr val="accent1">
                    <a:lumMod val="50000"/>
                  </a:schemeClr>
                </a:solidFill>
              </a:rPr>
              <a:t>Must </a:t>
            </a:r>
            <a:r>
              <a:rPr lang="en-US" sz="3000" dirty="0">
                <a:solidFill>
                  <a:schemeClr val="accent1">
                    <a:lumMod val="50000"/>
                  </a:schemeClr>
                </a:solidFill>
              </a:rPr>
              <a:t>m</a:t>
            </a:r>
            <a:r>
              <a:rPr lang="en-US" sz="3000" dirty="0" smtClean="0">
                <a:solidFill>
                  <a:schemeClr val="accent1">
                    <a:lumMod val="50000"/>
                  </a:schemeClr>
                </a:solidFill>
              </a:rPr>
              <a:t>aintain documentation:</a:t>
            </a:r>
          </a:p>
          <a:p>
            <a:pPr lvl="1"/>
            <a:endParaRPr lang="en-US" sz="1100" dirty="0">
              <a:solidFill>
                <a:schemeClr val="accent1">
                  <a:lumMod val="50000"/>
                </a:schemeClr>
              </a:solidFill>
            </a:endParaRPr>
          </a:p>
          <a:p>
            <a:pPr lvl="2"/>
            <a:r>
              <a:rPr lang="en-US" sz="2800" dirty="0" smtClean="0">
                <a:solidFill>
                  <a:schemeClr val="accent1">
                    <a:lumMod val="50000"/>
                  </a:schemeClr>
                </a:solidFill>
              </a:rPr>
              <a:t>CPA and tax attorney:</a:t>
            </a:r>
          </a:p>
          <a:p>
            <a:pPr lvl="3"/>
            <a:r>
              <a:rPr lang="en-US" sz="2600" dirty="0">
                <a:solidFill>
                  <a:schemeClr val="accent1">
                    <a:lumMod val="50000"/>
                  </a:schemeClr>
                </a:solidFill>
              </a:rPr>
              <a:t>The state of licensure</a:t>
            </a:r>
          </a:p>
          <a:p>
            <a:pPr lvl="3"/>
            <a:r>
              <a:rPr lang="en-US" sz="2600" dirty="0">
                <a:solidFill>
                  <a:schemeClr val="accent1">
                    <a:lumMod val="50000"/>
                  </a:schemeClr>
                </a:solidFill>
              </a:rPr>
              <a:t>License number</a:t>
            </a:r>
          </a:p>
          <a:p>
            <a:pPr lvl="3"/>
            <a:r>
              <a:rPr lang="en-US" sz="2600" dirty="0">
                <a:solidFill>
                  <a:schemeClr val="accent1">
                    <a:lumMod val="50000"/>
                  </a:schemeClr>
                </a:solidFill>
              </a:rPr>
              <a:t>Status of license</a:t>
            </a:r>
          </a:p>
          <a:p>
            <a:pPr marL="914400" lvl="2" indent="0">
              <a:buNone/>
            </a:pPr>
            <a:endParaRPr lang="en-US" dirty="0" smtClean="0">
              <a:solidFill>
                <a:schemeClr val="accent1">
                  <a:lumMod val="50000"/>
                </a:schemeClr>
              </a:solidFill>
            </a:endParaRPr>
          </a:p>
          <a:p>
            <a:pPr lvl="2"/>
            <a:r>
              <a:rPr lang="en-US" sz="2800" dirty="0" smtClean="0">
                <a:solidFill>
                  <a:schemeClr val="accent1">
                    <a:lumMod val="50000"/>
                  </a:schemeClr>
                </a:solidFill>
              </a:rPr>
              <a:t>Enrolled Agent – Information regarding the enrolled agent number</a:t>
            </a:r>
          </a:p>
          <a:p>
            <a:pPr lvl="2"/>
            <a:endParaRPr lang="en-US" dirty="0">
              <a:solidFill>
                <a:schemeClr val="accent1">
                  <a:lumMod val="50000"/>
                </a:schemeClr>
              </a:solidFill>
            </a:endParaRPr>
          </a:p>
          <a:p>
            <a:pPr lvl="2"/>
            <a:endParaRPr lang="en-US" dirty="0" smtClean="0">
              <a:solidFill>
                <a:schemeClr val="accent1">
                  <a:lumMod val="50000"/>
                </a:schemeClr>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2738" y="2245670"/>
            <a:ext cx="4330890" cy="288726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252" y="286603"/>
            <a:ext cx="708703" cy="712998"/>
          </a:xfrm>
          <a:prstGeom prst="rect">
            <a:avLst/>
          </a:prstGeom>
        </p:spPr>
      </p:pic>
    </p:spTree>
    <p:extLst>
      <p:ext uri="{BB962C8B-B14F-4D97-AF65-F5344CB8AC3E}">
        <p14:creationId xmlns:p14="http://schemas.microsoft.com/office/powerpoint/2010/main" val="2832714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950" y="2424112"/>
            <a:ext cx="6210300" cy="1325563"/>
          </a:xfrm>
        </p:spPr>
        <p:txBody>
          <a:bodyPr>
            <a:normAutofit fontScale="90000"/>
          </a:bodyPr>
          <a:lstStyle/>
          <a:p>
            <a:r>
              <a:rPr lang="en-US" sz="3600" dirty="0" smtClean="0">
                <a:solidFill>
                  <a:srgbClr val="006699"/>
                </a:solidFill>
                <a:latin typeface="Aharoni" panose="02010803020104030203" pitchFamily="2" charset="-79"/>
                <a:cs typeface="Aharoni" panose="02010803020104030203" pitchFamily="2" charset="-79"/>
              </a:rPr>
              <a:t>Responsibility for Content Purchased from Another Entity</a:t>
            </a:r>
            <a:endParaRPr lang="en-US" sz="3600" dirty="0">
              <a:solidFill>
                <a:srgbClr val="006699"/>
              </a:solidFill>
              <a:latin typeface="Aharoni" panose="02010803020104030203" pitchFamily="2" charset="-79"/>
              <a:cs typeface="Aharoni" panose="02010803020104030203" pitchFamily="2" charset="-79"/>
            </a:endParaRPr>
          </a:p>
        </p:txBody>
      </p:sp>
      <p:sp>
        <p:nvSpPr>
          <p:cNvPr id="8" name="TextBox 7"/>
          <p:cNvSpPr txBox="1"/>
          <p:nvPr/>
        </p:nvSpPr>
        <p:spPr>
          <a:xfrm>
            <a:off x="5376451" y="1512644"/>
            <a:ext cx="868920" cy="1200329"/>
          </a:xfrm>
          <a:prstGeom prst="rect">
            <a:avLst/>
          </a:prstGeom>
          <a:noFill/>
        </p:spPr>
        <p:txBody>
          <a:bodyPr wrap="square" rtlCol="0">
            <a:spAutoFit/>
          </a:bodyPr>
          <a:lstStyle/>
          <a:p>
            <a:r>
              <a:rPr lang="en-US" sz="7200" dirty="0" smtClean="0">
                <a:solidFill>
                  <a:prstClr val="black"/>
                </a:solidFill>
                <a:latin typeface="Aharoni" panose="02010803020104030203" pitchFamily="2" charset="-79"/>
                <a:cs typeface="Aharoni" panose="02010803020104030203" pitchFamily="2" charset="-79"/>
              </a:rPr>
              <a:t>$</a:t>
            </a:r>
            <a:endParaRPr lang="en-US" sz="7200" dirty="0">
              <a:solidFill>
                <a:prstClr val="black"/>
              </a:solidFill>
              <a:latin typeface="Aharoni" panose="02010803020104030203" pitchFamily="2" charset="-79"/>
              <a:cs typeface="Aharoni" panose="02010803020104030203" pitchFamily="2" charset="-79"/>
            </a:endParaRPr>
          </a:p>
        </p:txBody>
      </p:sp>
      <p:pic>
        <p:nvPicPr>
          <p:cNvPr id="9" name="Content Placeholder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242" y="1642314"/>
            <a:ext cx="4461225" cy="297525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120" y="1795964"/>
            <a:ext cx="756734" cy="633687"/>
          </a:xfrm>
          <a:prstGeom prst="rect">
            <a:avLst/>
          </a:prstGeom>
        </p:spPr>
      </p:pic>
    </p:spTree>
    <p:extLst>
      <p:ext uri="{BB962C8B-B14F-4D97-AF65-F5344CB8AC3E}">
        <p14:creationId xmlns:p14="http://schemas.microsoft.com/office/powerpoint/2010/main" val="1377558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1963" y="1700274"/>
            <a:ext cx="6152214" cy="4351338"/>
          </a:xfrm>
        </p:spPr>
        <p:txBody>
          <a:bodyPr>
            <a:normAutofit/>
          </a:bodyPr>
          <a:lstStyle/>
          <a:p>
            <a:r>
              <a:rPr lang="en-US" dirty="0" smtClean="0">
                <a:solidFill>
                  <a:srgbClr val="006699"/>
                </a:solidFill>
              </a:rPr>
              <a:t>Proposed change in CPE Standards:</a:t>
            </a:r>
          </a:p>
          <a:p>
            <a:pPr lvl="1"/>
            <a:r>
              <a:rPr lang="en-US" dirty="0" smtClean="0">
                <a:solidFill>
                  <a:srgbClr val="006699"/>
                </a:solidFill>
              </a:rPr>
              <a:t>The organization that issues the certificate of completion under its name is </a:t>
            </a:r>
            <a:r>
              <a:rPr lang="en-US" u="sng" dirty="0" smtClean="0">
                <a:solidFill>
                  <a:srgbClr val="006699"/>
                </a:solidFill>
              </a:rPr>
              <a:t>responsible</a:t>
            </a:r>
            <a:r>
              <a:rPr lang="en-US" dirty="0" smtClean="0">
                <a:solidFill>
                  <a:srgbClr val="006699"/>
                </a:solidFill>
              </a:rPr>
              <a:t> for compliance with all Standards and other CPE requirements.</a:t>
            </a:r>
          </a:p>
          <a:p>
            <a:pPr lvl="1"/>
            <a:endParaRPr lang="en-US" sz="1200" dirty="0" smtClean="0">
              <a:solidFill>
                <a:srgbClr val="006699"/>
              </a:solidFill>
            </a:endParaRPr>
          </a:p>
          <a:p>
            <a:pPr lvl="1"/>
            <a:r>
              <a:rPr lang="en-US" dirty="0" smtClean="0">
                <a:solidFill>
                  <a:srgbClr val="006699"/>
                </a:solidFill>
              </a:rPr>
              <a:t>If a CPE program sponsor plans to issue certificates under its name, it must first consider:</a:t>
            </a:r>
          </a:p>
          <a:p>
            <a:pPr lvl="2"/>
            <a:r>
              <a:rPr lang="en-US" sz="2200" dirty="0" smtClean="0">
                <a:solidFill>
                  <a:srgbClr val="006699"/>
                </a:solidFill>
              </a:rPr>
              <a:t>Was content purchased from an entity registered with NASBA on the National Registry?</a:t>
            </a:r>
          </a:p>
        </p:txBody>
      </p:sp>
      <p:sp>
        <p:nvSpPr>
          <p:cNvPr id="7" name="TextBox 6"/>
          <p:cNvSpPr txBox="1"/>
          <p:nvPr/>
        </p:nvSpPr>
        <p:spPr>
          <a:xfrm>
            <a:off x="175668" y="169427"/>
            <a:ext cx="434460" cy="830997"/>
          </a:xfrm>
          <a:prstGeom prst="rect">
            <a:avLst/>
          </a:prstGeom>
          <a:noFill/>
        </p:spPr>
        <p:txBody>
          <a:bodyPr wrap="square" rtlCol="0">
            <a:spAutoFit/>
          </a:bodyPr>
          <a:lstStyle/>
          <a:p>
            <a:r>
              <a:rPr lang="en-US" sz="4800" dirty="0" smtClean="0">
                <a:solidFill>
                  <a:prstClr val="black"/>
                </a:solidFill>
                <a:latin typeface="Aharoni" panose="02010803020104030203" pitchFamily="2" charset="-79"/>
                <a:cs typeface="Aharoni" panose="02010803020104030203" pitchFamily="2" charset="-79"/>
              </a:rPr>
              <a:t>$</a:t>
            </a:r>
            <a:endParaRPr lang="en-US" sz="4800" dirty="0">
              <a:solidFill>
                <a:prstClr val="black"/>
              </a:solidFill>
              <a:latin typeface="Aharoni" panose="02010803020104030203" pitchFamily="2" charset="-79"/>
              <a:cs typeface="Aharoni" panose="02010803020104030203" pitchFamily="2" charset="-79"/>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872" y="1823104"/>
            <a:ext cx="4617789" cy="307966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128" y="408553"/>
            <a:ext cx="464838" cy="389254"/>
          </a:xfrm>
          <a:prstGeom prst="rect">
            <a:avLst/>
          </a:prstGeom>
        </p:spPr>
      </p:pic>
    </p:spTree>
    <p:extLst>
      <p:ext uri="{BB962C8B-B14F-4D97-AF65-F5344CB8AC3E}">
        <p14:creationId xmlns:p14="http://schemas.microsoft.com/office/powerpoint/2010/main" val="140872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50125" y="-81887"/>
            <a:ext cx="5278930" cy="6974006"/>
          </a:xfrm>
          <a:prstGeom prst="rect">
            <a:avLst/>
          </a:prstGeom>
        </p:spPr>
      </p:pic>
      <p:sp>
        <p:nvSpPr>
          <p:cNvPr id="3" name="Content Placeholder 2"/>
          <p:cNvSpPr>
            <a:spLocks noGrp="1"/>
          </p:cNvSpPr>
          <p:nvPr>
            <p:ph idx="1"/>
          </p:nvPr>
        </p:nvSpPr>
        <p:spPr>
          <a:xfrm>
            <a:off x="5556427" y="1249898"/>
            <a:ext cx="6288049" cy="5081328"/>
          </a:xfrm>
        </p:spPr>
        <p:txBody>
          <a:bodyPr>
            <a:normAutofit lnSpcReduction="10000"/>
          </a:bodyPr>
          <a:lstStyle/>
          <a:p>
            <a:r>
              <a:rPr lang="en-US" dirty="0" smtClean="0">
                <a:solidFill>
                  <a:srgbClr val="006699"/>
                </a:solidFill>
              </a:rPr>
              <a:t>Proposed change in CPE Standards:</a:t>
            </a:r>
          </a:p>
          <a:p>
            <a:pPr lvl="1"/>
            <a:r>
              <a:rPr lang="en-US" dirty="0" smtClean="0">
                <a:solidFill>
                  <a:srgbClr val="006699"/>
                </a:solidFill>
              </a:rPr>
              <a:t>If yes, </a:t>
            </a:r>
          </a:p>
          <a:p>
            <a:pPr lvl="2"/>
            <a:r>
              <a:rPr lang="en-US" dirty="0" smtClean="0">
                <a:solidFill>
                  <a:srgbClr val="006699"/>
                </a:solidFill>
              </a:rPr>
              <a:t>Sponsor can maintain the author/developer and reviewer documentation from </a:t>
            </a:r>
            <a:r>
              <a:rPr lang="en-US" smtClean="0">
                <a:solidFill>
                  <a:srgbClr val="006699"/>
                </a:solidFill>
              </a:rPr>
              <a:t>that sponsor</a:t>
            </a:r>
            <a:endParaRPr lang="en-US" dirty="0" smtClean="0">
              <a:solidFill>
                <a:srgbClr val="006699"/>
              </a:solidFill>
            </a:endParaRPr>
          </a:p>
          <a:p>
            <a:pPr lvl="1"/>
            <a:endParaRPr lang="en-US" sz="1200" dirty="0" smtClean="0">
              <a:solidFill>
                <a:srgbClr val="006699"/>
              </a:solidFill>
            </a:endParaRPr>
          </a:p>
          <a:p>
            <a:pPr lvl="1"/>
            <a:r>
              <a:rPr lang="en-US" dirty="0" smtClean="0">
                <a:solidFill>
                  <a:srgbClr val="006699"/>
                </a:solidFill>
              </a:rPr>
              <a:t>If no,</a:t>
            </a:r>
          </a:p>
          <a:p>
            <a:pPr lvl="2"/>
            <a:r>
              <a:rPr lang="en-US" dirty="0">
                <a:solidFill>
                  <a:srgbClr val="006699"/>
                </a:solidFill>
              </a:rPr>
              <a:t>Sponsor must independently review the purchased content to ensure compliance with the Standards</a:t>
            </a:r>
          </a:p>
          <a:p>
            <a:pPr lvl="2"/>
            <a:r>
              <a:rPr lang="en-US" dirty="0">
                <a:solidFill>
                  <a:srgbClr val="006699"/>
                </a:solidFill>
              </a:rPr>
              <a:t>If sponsor does not have the subject matter expertise on staff, then sponsor must contract with a qualified individual to conduct the review</a:t>
            </a:r>
          </a:p>
          <a:p>
            <a:pPr lvl="2"/>
            <a:endParaRPr lang="en-US" dirty="0" smtClean="0">
              <a:solidFill>
                <a:srgbClr val="006699"/>
              </a:solidFill>
            </a:endParaRPr>
          </a:p>
          <a:p>
            <a:pPr lvl="1"/>
            <a:r>
              <a:rPr lang="en-US" dirty="0" smtClean="0">
                <a:solidFill>
                  <a:srgbClr val="006699"/>
                </a:solidFill>
              </a:rPr>
              <a:t>Documentation maintained as prescribed in Standard No. 24</a:t>
            </a:r>
          </a:p>
        </p:txBody>
      </p:sp>
      <p:sp>
        <p:nvSpPr>
          <p:cNvPr id="7" name="TextBox 6"/>
          <p:cNvSpPr txBox="1"/>
          <p:nvPr/>
        </p:nvSpPr>
        <p:spPr>
          <a:xfrm>
            <a:off x="175668" y="169427"/>
            <a:ext cx="434460" cy="830997"/>
          </a:xfrm>
          <a:prstGeom prst="rect">
            <a:avLst/>
          </a:prstGeom>
          <a:noFill/>
        </p:spPr>
        <p:txBody>
          <a:bodyPr wrap="square" rtlCol="0">
            <a:spAutoFit/>
          </a:bodyPr>
          <a:lstStyle/>
          <a:p>
            <a:r>
              <a:rPr lang="en-US" sz="4800" dirty="0" smtClean="0">
                <a:solidFill>
                  <a:prstClr val="black"/>
                </a:solidFill>
                <a:latin typeface="Aharoni" panose="02010803020104030203" pitchFamily="2" charset="-79"/>
                <a:cs typeface="Aharoni" panose="02010803020104030203" pitchFamily="2" charset="-79"/>
              </a:rPr>
              <a:t>$</a:t>
            </a:r>
            <a:endParaRPr lang="en-US" sz="4800" dirty="0">
              <a:solidFill>
                <a:prstClr val="black"/>
              </a:solidFill>
              <a:latin typeface="Aharoni" panose="02010803020104030203" pitchFamily="2" charset="-79"/>
              <a:cs typeface="Aharoni" panose="02010803020104030203" pitchFamily="2" charset="-79"/>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128" y="408841"/>
            <a:ext cx="464838" cy="388678"/>
          </a:xfrm>
          <a:prstGeom prst="rect">
            <a:avLst/>
          </a:prstGeom>
        </p:spPr>
      </p:pic>
    </p:spTree>
    <p:extLst>
      <p:ext uri="{BB962C8B-B14F-4D97-AF65-F5344CB8AC3E}">
        <p14:creationId xmlns:p14="http://schemas.microsoft.com/office/powerpoint/2010/main" val="1261355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3578" y="0"/>
            <a:ext cx="4778422" cy="695325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7499" y="687108"/>
            <a:ext cx="1349991" cy="406642"/>
          </a:xfrm>
          <a:prstGeom prst="rect">
            <a:avLst/>
          </a:prstGeom>
        </p:spPr>
      </p:pic>
      <p:sp>
        <p:nvSpPr>
          <p:cNvPr id="6" name="TextBox 5"/>
          <p:cNvSpPr txBox="1"/>
          <p:nvPr/>
        </p:nvSpPr>
        <p:spPr>
          <a:xfrm>
            <a:off x="1347075" y="2090241"/>
            <a:ext cx="6632812" cy="2616101"/>
          </a:xfrm>
          <a:prstGeom prst="rect">
            <a:avLst/>
          </a:prstGeom>
          <a:noFill/>
        </p:spPr>
        <p:txBody>
          <a:bodyPr wrap="square" rtlCol="0">
            <a:spAutoFit/>
          </a:bodyPr>
          <a:lstStyle/>
          <a:p>
            <a:r>
              <a:rPr lang="en-US" sz="3600" b="1" dirty="0" smtClean="0">
                <a:solidFill>
                  <a:srgbClr val="416AA2"/>
                </a:solidFill>
                <a:latin typeface="Bebas Neue Regular" panose="00000500000000000000" pitchFamily="2" charset="0"/>
              </a:rPr>
              <a:t>Statement on standards for </a:t>
            </a:r>
          </a:p>
          <a:p>
            <a:r>
              <a:rPr lang="en-US" sz="3600" b="1" dirty="0" err="1" smtClean="0">
                <a:solidFill>
                  <a:srgbClr val="416AA2"/>
                </a:solidFill>
                <a:latin typeface="Bebas Neue Regular" panose="00000500000000000000" pitchFamily="2" charset="0"/>
              </a:rPr>
              <a:t>cpe</a:t>
            </a:r>
            <a:r>
              <a:rPr lang="en-US" sz="3600" b="1" dirty="0" smtClean="0">
                <a:solidFill>
                  <a:srgbClr val="416AA2"/>
                </a:solidFill>
                <a:latin typeface="Bebas Neue Regular" panose="00000500000000000000" pitchFamily="2" charset="0"/>
              </a:rPr>
              <a:t> programs: Status update</a:t>
            </a:r>
          </a:p>
          <a:p>
            <a:r>
              <a:rPr lang="en-US" sz="3600" dirty="0" smtClean="0">
                <a:solidFill>
                  <a:srgbClr val="416AA2"/>
                </a:solidFill>
                <a:latin typeface="Bebas Neue Regular" panose="00000500000000000000" pitchFamily="2" charset="0"/>
              </a:rPr>
              <a:t/>
            </a:r>
            <a:br>
              <a:rPr lang="en-US" sz="3600" dirty="0" smtClean="0">
                <a:solidFill>
                  <a:srgbClr val="416AA2"/>
                </a:solidFill>
                <a:latin typeface="Bebas Neue Regular" panose="00000500000000000000" pitchFamily="2" charset="0"/>
              </a:rPr>
            </a:br>
            <a:r>
              <a:rPr lang="en-US" sz="2800" i="1" dirty="0" smtClean="0">
                <a:solidFill>
                  <a:srgbClr val="416AA2"/>
                </a:solidFill>
                <a:latin typeface="Bebas Neue Regular" panose="00000500000000000000" pitchFamily="2" charset="0"/>
              </a:rPr>
              <a:t>Jessica Luttrull, associate director  </a:t>
            </a:r>
          </a:p>
          <a:p>
            <a:r>
              <a:rPr lang="en-US" sz="2800" i="1" dirty="0" smtClean="0">
                <a:solidFill>
                  <a:srgbClr val="416AA2"/>
                </a:solidFill>
                <a:latin typeface="Bebas Neue Regular" panose="00000500000000000000" pitchFamily="2" charset="0"/>
              </a:rPr>
              <a:t>national registry</a:t>
            </a:r>
            <a:endParaRPr lang="en-US" sz="2800" dirty="0">
              <a:solidFill>
                <a:srgbClr val="416AA2"/>
              </a:solidFill>
              <a:latin typeface="Bebas Neue Regular" panose="00000500000000000000" pitchFamily="2" charset="0"/>
            </a:endParaRPr>
          </a:p>
        </p:txBody>
      </p:sp>
    </p:spTree>
    <p:extLst>
      <p:ext uri="{BB962C8B-B14F-4D97-AF65-F5344CB8AC3E}">
        <p14:creationId xmlns:p14="http://schemas.microsoft.com/office/powerpoint/2010/main" val="3271562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950" y="2424112"/>
            <a:ext cx="62103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Interactivity in Group Live</a:t>
            </a:r>
            <a:endParaRPr lang="en-US" sz="3600" dirty="0">
              <a:solidFill>
                <a:srgbClr val="006699"/>
              </a:solidFill>
              <a:latin typeface="Aharoni" panose="02010803020104030203" pitchFamily="2" charset="-79"/>
              <a:cs typeface="Aharoni" panose="02010803020104030203" pitchFamily="2" charset="-79"/>
            </a:endParaRPr>
          </a:p>
        </p:txBody>
      </p:sp>
      <p:pic>
        <p:nvPicPr>
          <p:cNvPr id="6"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50"/>
            <a:ext cx="4572000" cy="685523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2351" y="1845974"/>
            <a:ext cx="1131290" cy="776766"/>
          </a:xfrm>
          <a:prstGeom prst="rect">
            <a:avLst/>
          </a:prstGeom>
        </p:spPr>
      </p:pic>
    </p:spTree>
    <p:extLst>
      <p:ext uri="{BB962C8B-B14F-4D97-AF65-F5344CB8AC3E}">
        <p14:creationId xmlns:p14="http://schemas.microsoft.com/office/powerpoint/2010/main" val="965355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5886779"/>
            <a:ext cx="12192000" cy="584775"/>
          </a:xfrm>
          <a:prstGeom prst="rect">
            <a:avLst/>
          </a:prstGeom>
          <a:noFill/>
        </p:spPr>
        <p:txBody>
          <a:bodyPr wrap="square" rtlCol="0">
            <a:spAutoFit/>
          </a:bodyPr>
          <a:lstStyle/>
          <a:p>
            <a:pPr algn="ctr"/>
            <a:r>
              <a:rPr lang="en-US" sz="3200" dirty="0" smtClean="0">
                <a:solidFill>
                  <a:srgbClr val="006699"/>
                </a:solidFill>
                <a:latin typeface="Aharoni" panose="02010803020104030203" pitchFamily="2" charset="-79"/>
                <a:cs typeface="Aharoni" panose="02010803020104030203" pitchFamily="2" charset="-79"/>
              </a:rPr>
              <a:t>Has anyone… anyone…attended a  CPE session like this? </a:t>
            </a:r>
            <a:endParaRPr lang="en-US" sz="3200" dirty="0">
              <a:solidFill>
                <a:srgbClr val="006699"/>
              </a:solidFill>
              <a:latin typeface="Aharoni" panose="02010803020104030203" pitchFamily="2" charset="-79"/>
              <a:cs typeface="Aharoni" panose="02010803020104030203" pitchFamily="2" charset="-79"/>
            </a:endParaRPr>
          </a:p>
        </p:txBody>
      </p:sp>
      <p:pic>
        <p:nvPicPr>
          <p:cNvPr id="3" name="-Anyone, anyone- teacher from Ferris Bueller's Day Of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2918791" y="682283"/>
            <a:ext cx="6096000" cy="457200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254" y="293900"/>
            <a:ext cx="1131290" cy="776766"/>
          </a:xfrm>
          <a:prstGeom prst="rect">
            <a:avLst/>
          </a:prstGeom>
        </p:spPr>
      </p:pic>
    </p:spTree>
    <p:custDataLst>
      <p:custData r:id="rId1"/>
      <p:tags r:id="rId2"/>
    </p:custDataLst>
    <p:extLst>
      <p:ext uri="{BB962C8B-B14F-4D97-AF65-F5344CB8AC3E}">
        <p14:creationId xmlns:p14="http://schemas.microsoft.com/office/powerpoint/2010/main" val="1320210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715879">
            <a:off x="1385633" y="1238017"/>
            <a:ext cx="2429774" cy="2903296"/>
          </a:xfrm>
          <a:prstGeom prst="rect">
            <a:avLst/>
          </a:prstGeom>
        </p:spPr>
      </p:pic>
      <p:sp>
        <p:nvSpPr>
          <p:cNvPr id="2" name="Title 1"/>
          <p:cNvSpPr>
            <a:spLocks noGrp="1"/>
          </p:cNvSpPr>
          <p:nvPr>
            <p:ph type="title"/>
          </p:nvPr>
        </p:nvSpPr>
        <p:spPr>
          <a:xfrm>
            <a:off x="4482058" y="365125"/>
            <a:ext cx="6871741"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Why?</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942119" y="1573107"/>
            <a:ext cx="7282722" cy="2233115"/>
          </a:xfrm>
        </p:spPr>
        <p:txBody>
          <a:bodyPr>
            <a:normAutofit/>
          </a:bodyPr>
          <a:lstStyle/>
          <a:p>
            <a:pPr lvl="1"/>
            <a:r>
              <a:rPr lang="en-US" dirty="0" smtClean="0">
                <a:solidFill>
                  <a:srgbClr val="006699"/>
                </a:solidFill>
              </a:rPr>
              <a:t>Our brains can pay full attention only 20 minutes at a time</a:t>
            </a:r>
          </a:p>
          <a:p>
            <a:pPr lvl="1"/>
            <a:endParaRPr lang="en-US" dirty="0" smtClean="0">
              <a:solidFill>
                <a:srgbClr val="006699"/>
              </a:solidFill>
            </a:endParaRPr>
          </a:p>
          <a:p>
            <a:pPr lvl="1"/>
            <a:r>
              <a:rPr lang="en-US" dirty="0" smtClean="0">
                <a:solidFill>
                  <a:srgbClr val="006699"/>
                </a:solidFill>
              </a:rPr>
              <a:t>When the brain is allowed to rest, the brain resets and allows itself to focus on new information</a:t>
            </a:r>
          </a:p>
          <a:p>
            <a:pPr marL="457200" lvl="1" indent="0">
              <a:buNone/>
            </a:pPr>
            <a:endParaRPr lang="en-US" dirty="0" smtClean="0">
              <a:solidFill>
                <a:srgbClr val="006699"/>
              </a:solidFill>
            </a:endParaRPr>
          </a:p>
          <a:p>
            <a:pPr marL="0" indent="0">
              <a:buNone/>
            </a:pPr>
            <a:endParaRPr lang="en-US" dirty="0">
              <a:solidFill>
                <a:srgbClr val="006699"/>
              </a:solidFill>
            </a:endParaRPr>
          </a:p>
        </p:txBody>
      </p:sp>
      <p:sp>
        <p:nvSpPr>
          <p:cNvPr id="4" name="TextBox 3"/>
          <p:cNvSpPr txBox="1"/>
          <p:nvPr/>
        </p:nvSpPr>
        <p:spPr>
          <a:xfrm>
            <a:off x="1463415" y="6318015"/>
            <a:ext cx="8811130" cy="492443"/>
          </a:xfrm>
          <a:prstGeom prst="rect">
            <a:avLst/>
          </a:prstGeom>
          <a:noFill/>
        </p:spPr>
        <p:txBody>
          <a:bodyPr wrap="none" rtlCol="0">
            <a:spAutoFit/>
          </a:bodyPr>
          <a:lstStyle/>
          <a:p>
            <a:r>
              <a:rPr lang="en-US" sz="1200" dirty="0">
                <a:solidFill>
                  <a:srgbClr val="006699"/>
                </a:solidFill>
              </a:rPr>
              <a:t>Adapted from an article by Josh Davis, </a:t>
            </a:r>
            <a:r>
              <a:rPr lang="en-US" sz="1200" dirty="0" err="1">
                <a:solidFill>
                  <a:srgbClr val="006699"/>
                </a:solidFill>
              </a:rPr>
              <a:t>Maite</a:t>
            </a:r>
            <a:r>
              <a:rPr lang="en-US" sz="1200" dirty="0">
                <a:solidFill>
                  <a:srgbClr val="006699"/>
                </a:solidFill>
              </a:rPr>
              <a:t> J. </a:t>
            </a:r>
            <a:r>
              <a:rPr lang="en-US" sz="1200" dirty="0" err="1">
                <a:solidFill>
                  <a:srgbClr val="006699"/>
                </a:solidFill>
              </a:rPr>
              <a:t>Balda</a:t>
            </a:r>
            <a:r>
              <a:rPr lang="en-US" sz="1200" dirty="0">
                <a:solidFill>
                  <a:srgbClr val="006699"/>
                </a:solidFill>
              </a:rPr>
              <a:t>, and David Rock, published in the fifth edition of the </a:t>
            </a:r>
            <a:r>
              <a:rPr lang="en-US" sz="1200" i="1" dirty="0" err="1">
                <a:solidFill>
                  <a:srgbClr val="006699"/>
                </a:solidFill>
              </a:rPr>
              <a:t>NeuroLeadership</a:t>
            </a:r>
            <a:r>
              <a:rPr lang="en-US" sz="1200" i="1" dirty="0">
                <a:solidFill>
                  <a:srgbClr val="006699"/>
                </a:solidFill>
              </a:rPr>
              <a:t> Journal (2014)</a:t>
            </a:r>
            <a:r>
              <a:rPr lang="en-US" sz="1200" dirty="0">
                <a:solidFill>
                  <a:srgbClr val="006699"/>
                </a:solidFill>
              </a:rPr>
              <a:t>.</a:t>
            </a:r>
          </a:p>
          <a:p>
            <a:endParaRPr lang="en-US" sz="1400" dirty="0">
              <a:solidFill>
                <a:prstClr val="black"/>
              </a:solidFill>
            </a:endParaRPr>
          </a:p>
        </p:txBody>
      </p:sp>
      <p:sp>
        <p:nvSpPr>
          <p:cNvPr id="6" name="TextBox 5"/>
          <p:cNvSpPr txBox="1"/>
          <p:nvPr/>
        </p:nvSpPr>
        <p:spPr>
          <a:xfrm>
            <a:off x="1187110" y="4522128"/>
            <a:ext cx="7531308"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6699"/>
                </a:solidFill>
              </a:rPr>
              <a:t>Space is needed between learning </a:t>
            </a:r>
            <a:r>
              <a:rPr lang="en-US" sz="2400" dirty="0" smtClean="0">
                <a:solidFill>
                  <a:srgbClr val="006699"/>
                </a:solidFill>
              </a:rPr>
              <a:t>sessions</a:t>
            </a:r>
          </a:p>
          <a:p>
            <a:pPr marL="800100" lvl="1" indent="-342900">
              <a:buFont typeface="Arial" panose="020B0604020202020204" pitchFamily="34" charset="0"/>
              <a:buChar char="•"/>
            </a:pPr>
            <a:r>
              <a:rPr lang="en-US" sz="2400" dirty="0" smtClean="0">
                <a:solidFill>
                  <a:srgbClr val="006699"/>
                </a:solidFill>
              </a:rPr>
              <a:t>People </a:t>
            </a:r>
            <a:r>
              <a:rPr lang="en-US" sz="2400" dirty="0">
                <a:solidFill>
                  <a:srgbClr val="006699"/>
                </a:solidFill>
              </a:rPr>
              <a:t>do not store memories – we grow them</a:t>
            </a:r>
          </a:p>
          <a:p>
            <a:pPr marL="800100" lvl="1" indent="-342900">
              <a:buFont typeface="Arial" panose="020B0604020202020204" pitchFamily="34" charset="0"/>
              <a:buChar char="•"/>
            </a:pPr>
            <a:r>
              <a:rPr lang="en-US" sz="2400" dirty="0">
                <a:solidFill>
                  <a:srgbClr val="006699"/>
                </a:solidFill>
              </a:rPr>
              <a:t>Growth takes time</a:t>
            </a:r>
          </a:p>
          <a:p>
            <a:endParaRPr lang="en-US" dirty="0">
              <a:solidFill>
                <a:prstClr val="black"/>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125" y="251140"/>
            <a:ext cx="1131290" cy="776766"/>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4365" y="3777385"/>
            <a:ext cx="3794560" cy="1890480"/>
          </a:xfrm>
          <a:prstGeom prst="rect">
            <a:avLst/>
          </a:prstGeom>
        </p:spPr>
      </p:pic>
    </p:spTree>
    <p:extLst>
      <p:ext uri="{BB962C8B-B14F-4D97-AF65-F5344CB8AC3E}">
        <p14:creationId xmlns:p14="http://schemas.microsoft.com/office/powerpoint/2010/main" val="69424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file"/>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003" y="2594113"/>
            <a:ext cx="2303760" cy="1901005"/>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276" y="279622"/>
            <a:ext cx="1424416" cy="976055"/>
          </a:xfrm>
          <a:prstGeom prst="rect">
            <a:avLst/>
          </a:prstGeom>
        </p:spPr>
      </p:pic>
      <p:pic>
        <p:nvPicPr>
          <p:cNvPr id="3" name="Paul McGuinn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91679" y="1255677"/>
            <a:ext cx="8126896" cy="4571379"/>
          </a:xfrm>
          <a:prstGeom prst="rect">
            <a:avLst/>
          </a:prstGeom>
        </p:spPr>
      </p:pic>
    </p:spTree>
    <p:extLst>
      <p:ext uri="{BB962C8B-B14F-4D97-AF65-F5344CB8AC3E}">
        <p14:creationId xmlns:p14="http://schemas.microsoft.com/office/powerpoint/2010/main" val="354718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586" y="1265338"/>
            <a:ext cx="6152213"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Interactivity in Group Live Delivery Method</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5201586" y="2844956"/>
            <a:ext cx="6152214" cy="4351338"/>
          </a:xfrm>
        </p:spPr>
        <p:txBody>
          <a:bodyPr/>
          <a:lstStyle/>
          <a:p>
            <a:r>
              <a:rPr lang="en-US" dirty="0" smtClean="0">
                <a:solidFill>
                  <a:srgbClr val="006699"/>
                </a:solidFill>
              </a:rPr>
              <a:t>Proposed change in CPE Standards:</a:t>
            </a:r>
          </a:p>
          <a:p>
            <a:pPr lvl="1"/>
            <a:r>
              <a:rPr lang="en-US" dirty="0" smtClean="0">
                <a:solidFill>
                  <a:srgbClr val="006699"/>
                </a:solidFill>
              </a:rPr>
              <a:t>Each credit of CPE in a group live program must include at least one element of interactivity</a:t>
            </a:r>
          </a:p>
          <a:p>
            <a:pPr lvl="2"/>
            <a:r>
              <a:rPr lang="en-US" dirty="0" smtClean="0">
                <a:solidFill>
                  <a:srgbClr val="006699"/>
                </a:solidFill>
              </a:rPr>
              <a:t>Examples:</a:t>
            </a:r>
          </a:p>
          <a:p>
            <a:pPr lvl="3"/>
            <a:r>
              <a:rPr lang="en-US" dirty="0" smtClean="0">
                <a:solidFill>
                  <a:srgbClr val="006699"/>
                </a:solidFill>
              </a:rPr>
              <a:t>Group discussion</a:t>
            </a:r>
          </a:p>
          <a:p>
            <a:pPr lvl="3"/>
            <a:r>
              <a:rPr lang="en-US" dirty="0" smtClean="0">
                <a:solidFill>
                  <a:srgbClr val="006699"/>
                </a:solidFill>
              </a:rPr>
              <a:t>Polling questions</a:t>
            </a:r>
          </a:p>
          <a:p>
            <a:pPr lvl="3"/>
            <a:r>
              <a:rPr lang="en-US" dirty="0" smtClean="0">
                <a:solidFill>
                  <a:srgbClr val="006699"/>
                </a:solidFill>
              </a:rPr>
              <a:t>Instructor-posed question with time for reflection</a:t>
            </a:r>
          </a:p>
          <a:p>
            <a:pPr lvl="3"/>
            <a:r>
              <a:rPr lang="en-US" dirty="0" smtClean="0">
                <a:solidFill>
                  <a:srgbClr val="006699"/>
                </a:solidFill>
              </a:rPr>
              <a:t>Use of a case study</a:t>
            </a:r>
            <a:endParaRPr lang="en-US" dirty="0">
              <a:solidFill>
                <a:srgbClr val="006699"/>
              </a:solidFill>
            </a:endParaRPr>
          </a:p>
        </p:txBody>
      </p:sp>
      <p:pic>
        <p:nvPicPr>
          <p:cNvPr id="6"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50"/>
            <a:ext cx="4572000" cy="6855235"/>
          </a:xfrm>
          <a:prstGeom prst="rect">
            <a:avLst/>
          </a:prstGeom>
        </p:spPr>
      </p:pic>
    </p:spTree>
    <p:extLst>
      <p:ext uri="{BB962C8B-B14F-4D97-AF65-F5344CB8AC3E}">
        <p14:creationId xmlns:p14="http://schemas.microsoft.com/office/powerpoint/2010/main" val="2969270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solidFill>
                  <a:srgbClr val="006699"/>
                </a:solidFill>
                <a:latin typeface="Aharoni" panose="02010803020104030203" pitchFamily="2" charset="-79"/>
                <a:cs typeface="Aharoni" panose="02010803020104030203" pitchFamily="2" charset="-79"/>
              </a:rPr>
              <a:t>Nano</a:t>
            </a:r>
            <a:r>
              <a:rPr lang="en-US" sz="3600" dirty="0" smtClean="0">
                <a:solidFill>
                  <a:srgbClr val="006699"/>
                </a:solidFill>
                <a:latin typeface="Aharoni" panose="02010803020104030203" pitchFamily="2" charset="-79"/>
                <a:cs typeface="Aharoni" panose="02010803020104030203" pitchFamily="2" charset="-79"/>
              </a:rPr>
              <a:t>-Learning</a:t>
            </a:r>
            <a:endParaRPr lang="en-US" sz="3600" dirty="0">
              <a:solidFill>
                <a:srgbClr val="006699"/>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2819" y="1207788"/>
            <a:ext cx="5746360" cy="5090318"/>
          </a:xfrm>
          <a:prstGeom prst="rect">
            <a:avLst/>
          </a:prstGeom>
        </p:spPr>
      </p:pic>
    </p:spTree>
    <p:extLst>
      <p:ext uri="{BB962C8B-B14F-4D97-AF65-F5344CB8AC3E}">
        <p14:creationId xmlns:p14="http://schemas.microsoft.com/office/powerpoint/2010/main" val="3368978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420" y="589975"/>
            <a:ext cx="10515600" cy="1325563"/>
          </a:xfrm>
        </p:spPr>
        <p:txBody>
          <a:bodyPr>
            <a:normAutofit/>
          </a:bodyPr>
          <a:lstStyle/>
          <a:p>
            <a:r>
              <a:rPr lang="en-US" sz="3600" dirty="0" err="1" smtClean="0">
                <a:solidFill>
                  <a:srgbClr val="006699"/>
                </a:solidFill>
                <a:latin typeface="Aharoni" panose="02010803020104030203" pitchFamily="2" charset="-79"/>
                <a:cs typeface="Aharoni" panose="02010803020104030203" pitchFamily="2" charset="-79"/>
              </a:rPr>
              <a:t>Nano</a:t>
            </a:r>
            <a:r>
              <a:rPr lang="en-US" sz="3600" dirty="0" smtClean="0">
                <a:solidFill>
                  <a:srgbClr val="006699"/>
                </a:solidFill>
                <a:latin typeface="Aharoni" panose="02010803020104030203" pitchFamily="2" charset="-79"/>
                <a:cs typeface="Aharoni" panose="02010803020104030203" pitchFamily="2" charset="-79"/>
              </a:rPr>
              <a:t>-Learning – Why?</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359419" y="2050475"/>
            <a:ext cx="4962994" cy="4351338"/>
          </a:xfrm>
        </p:spPr>
        <p:txBody>
          <a:bodyPr/>
          <a:lstStyle/>
          <a:p>
            <a:r>
              <a:rPr lang="en-US" dirty="0" smtClean="0">
                <a:solidFill>
                  <a:srgbClr val="006699"/>
                </a:solidFill>
              </a:rPr>
              <a:t>Neuroscience supports smaller chunks of learning for maximum retention</a:t>
            </a:r>
          </a:p>
          <a:p>
            <a:endParaRPr lang="en-US" sz="1800" dirty="0" smtClean="0">
              <a:solidFill>
                <a:srgbClr val="006699"/>
              </a:solidFill>
            </a:endParaRPr>
          </a:p>
          <a:p>
            <a:r>
              <a:rPr lang="en-US" dirty="0" smtClean="0">
                <a:solidFill>
                  <a:srgbClr val="006699"/>
                </a:solidFill>
              </a:rPr>
              <a:t>Desire for just-in-time learning to reinforce concepts</a:t>
            </a:r>
          </a:p>
          <a:p>
            <a:endParaRPr lang="en-US" sz="1800" dirty="0" smtClean="0">
              <a:solidFill>
                <a:srgbClr val="006699"/>
              </a:solidFill>
            </a:endParaRPr>
          </a:p>
          <a:p>
            <a:r>
              <a:rPr lang="en-US" dirty="0" smtClean="0">
                <a:solidFill>
                  <a:srgbClr val="006699"/>
                </a:solidFill>
              </a:rPr>
              <a:t>Desire to access learning on demand and mobile</a:t>
            </a:r>
            <a:endParaRPr lang="en-US" dirty="0">
              <a:solidFill>
                <a:srgbClr val="006699"/>
              </a:solidFill>
            </a:endParaRPr>
          </a:p>
        </p:txBody>
      </p:sp>
      <p:pic>
        <p:nvPicPr>
          <p:cNvPr id="4"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7204" y="2036375"/>
            <a:ext cx="2684391" cy="3280923"/>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863" y="180894"/>
            <a:ext cx="524114" cy="595809"/>
          </a:xfrm>
          <a:prstGeom prst="rect">
            <a:avLst/>
          </a:prstGeom>
        </p:spPr>
      </p:pic>
    </p:spTree>
    <p:extLst>
      <p:ext uri="{BB962C8B-B14F-4D97-AF65-F5344CB8AC3E}">
        <p14:creationId xmlns:p14="http://schemas.microsoft.com/office/powerpoint/2010/main" val="11933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971"/>
            <a:ext cx="12192000" cy="1325563"/>
          </a:xfrm>
        </p:spPr>
        <p:txBody>
          <a:bodyPr>
            <a:normAutofit/>
          </a:bodyPr>
          <a:lstStyle/>
          <a:p>
            <a:pPr algn="ctr"/>
            <a:r>
              <a:rPr lang="en-US" sz="3600" dirty="0" err="1" smtClean="0">
                <a:solidFill>
                  <a:srgbClr val="006699"/>
                </a:solidFill>
                <a:latin typeface="Aharoni" panose="02010803020104030203" pitchFamily="2" charset="-79"/>
                <a:cs typeface="Aharoni" panose="02010803020104030203" pitchFamily="2" charset="-79"/>
              </a:rPr>
              <a:t>Nano</a:t>
            </a:r>
            <a:r>
              <a:rPr lang="en-US" sz="3600" dirty="0" smtClean="0">
                <a:solidFill>
                  <a:srgbClr val="006699"/>
                </a:solidFill>
                <a:latin typeface="Aharoni" panose="02010803020104030203" pitchFamily="2" charset="-79"/>
                <a:cs typeface="Aharoni" panose="02010803020104030203" pitchFamily="2" charset="-79"/>
              </a:rPr>
              <a:t>-Learning</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311546" y="1391534"/>
            <a:ext cx="7328004" cy="5466466"/>
          </a:xfrm>
        </p:spPr>
        <p:txBody>
          <a:bodyPr>
            <a:normAutofit/>
          </a:bodyPr>
          <a:lstStyle/>
          <a:p>
            <a:r>
              <a:rPr lang="en-US" dirty="0" smtClean="0">
                <a:solidFill>
                  <a:srgbClr val="006699"/>
                </a:solidFill>
              </a:rPr>
              <a:t>Proposed Changes in CPE Standards:</a:t>
            </a:r>
          </a:p>
          <a:p>
            <a:endParaRPr lang="en-US" dirty="0" smtClean="0">
              <a:solidFill>
                <a:srgbClr val="006699"/>
              </a:solidFill>
            </a:endParaRPr>
          </a:p>
          <a:p>
            <a:pPr lvl="1"/>
            <a:r>
              <a:rPr lang="en-US" dirty="0" smtClean="0">
                <a:solidFill>
                  <a:srgbClr val="006699"/>
                </a:solidFill>
              </a:rPr>
              <a:t>A new instructional delivery method – separate application process on the National Registry</a:t>
            </a:r>
          </a:p>
          <a:p>
            <a:pPr lvl="1"/>
            <a:endParaRPr lang="en-US" dirty="0" smtClean="0">
              <a:solidFill>
                <a:srgbClr val="006699"/>
              </a:solidFill>
            </a:endParaRPr>
          </a:p>
          <a:p>
            <a:pPr lvl="1"/>
            <a:r>
              <a:rPr lang="en-US" dirty="0" smtClean="0">
                <a:solidFill>
                  <a:srgbClr val="006699"/>
                </a:solidFill>
              </a:rPr>
              <a:t>Tutorial content – teach by example and supply information to complete a certain task</a:t>
            </a:r>
          </a:p>
          <a:p>
            <a:pPr lvl="1"/>
            <a:endParaRPr lang="en-US" dirty="0" smtClean="0">
              <a:solidFill>
                <a:srgbClr val="006699"/>
              </a:solidFill>
            </a:endParaRPr>
          </a:p>
          <a:p>
            <a:pPr lvl="1"/>
            <a:r>
              <a:rPr lang="en-US" dirty="0" smtClean="0">
                <a:solidFill>
                  <a:srgbClr val="006699"/>
                </a:solidFill>
              </a:rPr>
              <a:t>Successfully complete assessment of two questions – 100% passing grade</a:t>
            </a:r>
          </a:p>
          <a:p>
            <a:pPr lvl="1"/>
            <a:endParaRPr lang="en-US" dirty="0" smtClean="0">
              <a:solidFill>
                <a:srgbClr val="006699"/>
              </a:solidFill>
            </a:endParaRPr>
          </a:p>
          <a:p>
            <a:pPr lvl="1"/>
            <a:r>
              <a:rPr lang="en-US" dirty="0" smtClean="0">
                <a:solidFill>
                  <a:srgbClr val="006699"/>
                </a:solidFill>
              </a:rPr>
              <a:t>One-fifth credit (0.20 credit) is the maximum credit to be awarded a single </a:t>
            </a:r>
            <a:r>
              <a:rPr lang="en-US" dirty="0" err="1" smtClean="0">
                <a:solidFill>
                  <a:srgbClr val="006699"/>
                </a:solidFill>
              </a:rPr>
              <a:t>nano</a:t>
            </a:r>
            <a:r>
              <a:rPr lang="en-US" dirty="0" smtClean="0">
                <a:solidFill>
                  <a:srgbClr val="006699"/>
                </a:solidFill>
              </a:rPr>
              <a:t>-learning program</a:t>
            </a:r>
            <a:endParaRPr lang="en-US" dirty="0">
              <a:solidFill>
                <a:srgbClr val="006699"/>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863" y="180894"/>
            <a:ext cx="524114" cy="595809"/>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622" y="1714500"/>
            <a:ext cx="4438650" cy="5143500"/>
          </a:xfrm>
          <a:prstGeom prst="rect">
            <a:avLst/>
          </a:prstGeom>
        </p:spPr>
      </p:pic>
    </p:spTree>
    <p:extLst>
      <p:ext uri="{BB962C8B-B14F-4D97-AF65-F5344CB8AC3E}">
        <p14:creationId xmlns:p14="http://schemas.microsoft.com/office/powerpoint/2010/main" val="2477172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09431"/>
            <a:ext cx="12192000" cy="8486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6699"/>
                </a:solidFill>
                <a:latin typeface="Aharoni" panose="02010803020104030203" pitchFamily="2" charset="-79"/>
                <a:cs typeface="Aharoni" panose="02010803020104030203" pitchFamily="2" charset="-79"/>
              </a:rPr>
              <a:t>Nano-Learning Example</a:t>
            </a:r>
            <a:endParaRPr lang="en-US" sz="3600" dirty="0">
              <a:solidFill>
                <a:srgbClr val="006699"/>
              </a:solidFill>
              <a:latin typeface="Aharoni" panose="02010803020104030203" pitchFamily="2" charset="-79"/>
              <a:cs typeface="Aharoni" panose="02010803020104030203" pitchFamily="2" charset="-79"/>
            </a:endParaRPr>
          </a:p>
        </p:txBody>
      </p:sp>
      <p:pic>
        <p:nvPicPr>
          <p:cNvPr id="3" name="Ethical Conduct_2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7749" y="2313580"/>
            <a:ext cx="6036502" cy="3435870"/>
          </a:xfrm>
          <a:prstGeom prst="rect">
            <a:avLst/>
          </a:prstGeom>
        </p:spPr>
      </p:pic>
    </p:spTree>
    <p:extLst>
      <p:ext uri="{BB962C8B-B14F-4D97-AF65-F5344CB8AC3E}">
        <p14:creationId xmlns:p14="http://schemas.microsoft.com/office/powerpoint/2010/main" val="870607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05236" y="2155594"/>
            <a:ext cx="5733738"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006699"/>
                </a:solidFill>
              </a:rPr>
              <a:t>Face-to-face classroom style</a:t>
            </a:r>
          </a:p>
          <a:p>
            <a:pPr marL="457200" indent="-457200">
              <a:buFont typeface="Arial" panose="020B0604020202020204" pitchFamily="34" charset="0"/>
              <a:buChar char="•"/>
            </a:pPr>
            <a:endParaRPr lang="en-US" sz="3200" dirty="0" smtClean="0">
              <a:solidFill>
                <a:srgbClr val="006699"/>
              </a:solidFill>
            </a:endParaRPr>
          </a:p>
          <a:p>
            <a:pPr marL="457200" indent="-457200">
              <a:buFont typeface="Arial" panose="020B0604020202020204" pitchFamily="34" charset="0"/>
              <a:buChar char="•"/>
            </a:pPr>
            <a:r>
              <a:rPr lang="en-US" sz="3200" dirty="0" smtClean="0">
                <a:solidFill>
                  <a:srgbClr val="006699"/>
                </a:solidFill>
              </a:rPr>
              <a:t>The Virtual Classroom</a:t>
            </a:r>
          </a:p>
          <a:p>
            <a:pPr marL="457200" indent="-457200">
              <a:buFont typeface="Arial" panose="020B0604020202020204" pitchFamily="34" charset="0"/>
              <a:buChar char="•"/>
            </a:pPr>
            <a:endParaRPr lang="en-US" sz="3200" dirty="0" smtClean="0">
              <a:solidFill>
                <a:srgbClr val="006699"/>
              </a:solidFill>
            </a:endParaRPr>
          </a:p>
          <a:p>
            <a:pPr marL="457200" indent="-457200">
              <a:buFont typeface="Arial" panose="020B0604020202020204" pitchFamily="34" charset="0"/>
              <a:buChar char="•"/>
            </a:pPr>
            <a:r>
              <a:rPr lang="en-US" sz="3200" dirty="0" smtClean="0">
                <a:solidFill>
                  <a:srgbClr val="006699"/>
                </a:solidFill>
              </a:rPr>
              <a:t>Hands-on coaching</a:t>
            </a:r>
          </a:p>
          <a:p>
            <a:pPr marL="457200" indent="-457200">
              <a:buFont typeface="Arial" panose="020B0604020202020204" pitchFamily="34" charset="0"/>
              <a:buChar char="•"/>
            </a:pPr>
            <a:endParaRPr lang="en-US" sz="3200" dirty="0" smtClean="0">
              <a:solidFill>
                <a:srgbClr val="006699"/>
              </a:solidFill>
            </a:endParaRPr>
          </a:p>
          <a:p>
            <a:pPr marL="457200" indent="-457200">
              <a:buFont typeface="Arial" panose="020B0604020202020204" pitchFamily="34" charset="0"/>
              <a:buChar char="•"/>
            </a:pPr>
            <a:r>
              <a:rPr lang="en-US" sz="3200" dirty="0" smtClean="0">
                <a:solidFill>
                  <a:srgbClr val="006699"/>
                </a:solidFill>
              </a:rPr>
              <a:t>Self-paced learning</a:t>
            </a:r>
            <a:endParaRPr lang="en-US" sz="3200" dirty="0">
              <a:solidFill>
                <a:srgbClr val="006699"/>
              </a:solidFill>
            </a:endParaRPr>
          </a:p>
        </p:txBody>
      </p:sp>
      <p:sp>
        <p:nvSpPr>
          <p:cNvPr id="2" name="Title 1"/>
          <p:cNvSpPr>
            <a:spLocks noGrp="1"/>
          </p:cNvSpPr>
          <p:nvPr>
            <p:ph type="title"/>
          </p:nvPr>
        </p:nvSpPr>
        <p:spPr>
          <a:xfrm>
            <a:off x="5772462" y="830031"/>
            <a:ext cx="5590082" cy="1325563"/>
          </a:xfrm>
        </p:spPr>
        <p:txBody>
          <a:bodyPr>
            <a:normAutofit/>
          </a:bodyPr>
          <a:lstStyle/>
          <a:p>
            <a:pPr algn="ctr"/>
            <a:r>
              <a:rPr lang="en-US" sz="3600" dirty="0" smtClean="0">
                <a:solidFill>
                  <a:srgbClr val="006699"/>
                </a:solidFill>
                <a:latin typeface="Aharoni" panose="02010803020104030203" pitchFamily="2" charset="-79"/>
                <a:cs typeface="Aharoni" panose="02010803020104030203" pitchFamily="2" charset="-79"/>
              </a:rPr>
              <a:t>Blended Learning</a:t>
            </a:r>
            <a:endParaRPr lang="en-US" sz="3600" dirty="0">
              <a:solidFill>
                <a:srgbClr val="006699"/>
              </a:solidFill>
              <a:latin typeface="Aharoni" panose="02010803020104030203" pitchFamily="2" charset="-79"/>
              <a:cs typeface="Aharoni" panose="02010803020104030203" pitchFamily="2" charset="-79"/>
            </a:endParaRPr>
          </a:p>
        </p:txBody>
      </p:sp>
      <p:pic>
        <p:nvPicPr>
          <p:cNvPr id="6"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953" y="-942721"/>
            <a:ext cx="6494189" cy="8121258"/>
          </a:xfrm>
          <a:prstGeom prst="rect">
            <a:avLst/>
          </a:prstGeom>
        </p:spPr>
      </p:pic>
    </p:spTree>
    <p:extLst>
      <p:ext uri="{BB962C8B-B14F-4D97-AF65-F5344CB8AC3E}">
        <p14:creationId xmlns:p14="http://schemas.microsoft.com/office/powerpoint/2010/main" val="936077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59527"/>
            <a:ext cx="12192000" cy="2308324"/>
          </a:xfrm>
          <a:prstGeom prst="rect">
            <a:avLst/>
          </a:prstGeom>
          <a:noFill/>
        </p:spPr>
        <p:txBody>
          <a:bodyPr wrap="square" rtlCol="0">
            <a:spAutoFit/>
          </a:bodyPr>
          <a:lstStyle/>
          <a:p>
            <a:pPr algn="ctr"/>
            <a:r>
              <a:rPr lang="en-US" sz="7200" b="1" dirty="0" smtClean="0">
                <a:solidFill>
                  <a:srgbClr val="006699"/>
                </a:solidFill>
                <a:latin typeface="Aharoni" panose="02010803020104030203" pitchFamily="2" charset="-79"/>
                <a:cs typeface="Aharoni" panose="02010803020104030203" pitchFamily="2" charset="-79"/>
              </a:rPr>
              <a:t>Proposed Changes to the CPE Standards</a:t>
            </a:r>
            <a:endParaRPr lang="en-US" sz="7200" b="1" dirty="0">
              <a:solidFill>
                <a:srgbClr val="006699"/>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10033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4203" cy="1214203"/>
          </a:xfrm>
          <a:prstGeom prst="rect">
            <a:avLst/>
          </a:prstGeom>
        </p:spPr>
      </p:pic>
      <p:sp>
        <p:nvSpPr>
          <p:cNvPr id="2" name="Title 1"/>
          <p:cNvSpPr>
            <a:spLocks noGrp="1"/>
          </p:cNvSpPr>
          <p:nvPr>
            <p:ph type="title"/>
          </p:nvPr>
        </p:nvSpPr>
        <p:spPr>
          <a:xfrm>
            <a:off x="0" y="365125"/>
            <a:ext cx="12192000" cy="1325563"/>
          </a:xfrm>
        </p:spPr>
        <p:txBody>
          <a:bodyPr>
            <a:normAutofit/>
          </a:bodyPr>
          <a:lstStyle/>
          <a:p>
            <a:pPr algn="ctr"/>
            <a:r>
              <a:rPr lang="en-US" sz="3600" dirty="0" smtClean="0">
                <a:solidFill>
                  <a:srgbClr val="006699"/>
                </a:solidFill>
                <a:latin typeface="Aharoni" panose="02010803020104030203" pitchFamily="2" charset="-79"/>
                <a:cs typeface="Aharoni" panose="02010803020104030203" pitchFamily="2" charset="-79"/>
              </a:rPr>
              <a:t>What is Blended Learning?</a:t>
            </a:r>
            <a:endParaRPr lang="en-US" sz="3600" dirty="0">
              <a:solidFill>
                <a:srgbClr val="006699"/>
              </a:solidFill>
              <a:latin typeface="Aharoni" panose="02010803020104030203" pitchFamily="2" charset="-79"/>
              <a:cs typeface="Aharoni" panose="02010803020104030203" pitchFamily="2" charset="-79"/>
            </a:endParaRPr>
          </a:p>
        </p:txBody>
      </p:sp>
      <p:pic>
        <p:nvPicPr>
          <p:cNvPr id="3" name="Blended Learning and Technology Integ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7893" y="1500809"/>
            <a:ext cx="8464359" cy="4761202"/>
          </a:xfrm>
          <a:prstGeom prst="rect">
            <a:avLst/>
          </a:prstGeom>
        </p:spPr>
      </p:pic>
    </p:spTree>
    <p:extLst>
      <p:ext uri="{BB962C8B-B14F-4D97-AF65-F5344CB8AC3E}">
        <p14:creationId xmlns:p14="http://schemas.microsoft.com/office/powerpoint/2010/main" val="2177045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4323" y="4289426"/>
            <a:ext cx="1739894" cy="208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4203" cy="1214203"/>
          </a:xfrm>
          <a:prstGeom prst="rect">
            <a:avLst/>
          </a:prstGeom>
        </p:spPr>
      </p:pic>
      <p:sp>
        <p:nvSpPr>
          <p:cNvPr id="2" name="Title 1"/>
          <p:cNvSpPr>
            <a:spLocks noGrp="1"/>
          </p:cNvSpPr>
          <p:nvPr>
            <p:ph type="title"/>
          </p:nvPr>
        </p:nvSpPr>
        <p:spPr>
          <a:xfrm>
            <a:off x="0" y="593725"/>
            <a:ext cx="12192000" cy="1325563"/>
          </a:xfrm>
        </p:spPr>
        <p:txBody>
          <a:bodyPr>
            <a:normAutofit/>
          </a:bodyPr>
          <a:lstStyle/>
          <a:p>
            <a:pPr algn="ctr"/>
            <a:r>
              <a:rPr lang="en-US" sz="3600" dirty="0" smtClean="0">
                <a:solidFill>
                  <a:srgbClr val="006699"/>
                </a:solidFill>
                <a:latin typeface="Aharoni" panose="02010803020104030203" pitchFamily="2" charset="-79"/>
                <a:cs typeface="Aharoni" panose="02010803020104030203" pitchFamily="2" charset="-79"/>
              </a:rPr>
              <a:t>Blended Learning – Why?</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543050" y="1749427"/>
            <a:ext cx="8896350" cy="4351338"/>
          </a:xfrm>
        </p:spPr>
        <p:txBody>
          <a:bodyPr>
            <a:normAutofit/>
          </a:bodyPr>
          <a:lstStyle/>
          <a:p>
            <a:r>
              <a:rPr lang="en-US" dirty="0" smtClean="0">
                <a:solidFill>
                  <a:srgbClr val="006699"/>
                </a:solidFill>
              </a:rPr>
              <a:t>Personalization for the learner</a:t>
            </a:r>
          </a:p>
          <a:p>
            <a:pPr lvl="1">
              <a:lnSpc>
                <a:spcPct val="150000"/>
              </a:lnSpc>
            </a:pPr>
            <a:r>
              <a:rPr lang="en-US" dirty="0" smtClean="0">
                <a:solidFill>
                  <a:srgbClr val="006699"/>
                </a:solidFill>
              </a:rPr>
              <a:t>Drives learner engagement</a:t>
            </a:r>
          </a:p>
          <a:p>
            <a:pPr lvl="1">
              <a:lnSpc>
                <a:spcPct val="150000"/>
              </a:lnSpc>
            </a:pPr>
            <a:r>
              <a:rPr lang="en-US" dirty="0" smtClean="0">
                <a:solidFill>
                  <a:srgbClr val="006699"/>
                </a:solidFill>
              </a:rPr>
              <a:t>Controls to some degree the learning experience</a:t>
            </a:r>
          </a:p>
          <a:p>
            <a:pPr lvl="1">
              <a:lnSpc>
                <a:spcPct val="150000"/>
              </a:lnSpc>
            </a:pPr>
            <a:r>
              <a:rPr lang="en-US" dirty="0" smtClean="0">
                <a:solidFill>
                  <a:srgbClr val="006699"/>
                </a:solidFill>
              </a:rPr>
              <a:t>Flexible for learning preference styles – a blended approach caters to varying needs</a:t>
            </a:r>
          </a:p>
          <a:p>
            <a:pPr lvl="1">
              <a:lnSpc>
                <a:spcPct val="150000"/>
              </a:lnSpc>
            </a:pPr>
            <a:r>
              <a:rPr lang="en-US" dirty="0" smtClean="0">
                <a:solidFill>
                  <a:srgbClr val="006699"/>
                </a:solidFill>
              </a:rPr>
              <a:t>NOT about technology</a:t>
            </a:r>
          </a:p>
          <a:p>
            <a:pPr lvl="1">
              <a:lnSpc>
                <a:spcPct val="150000"/>
              </a:lnSpc>
            </a:pPr>
            <a:r>
              <a:rPr lang="en-US" dirty="0" smtClean="0">
                <a:solidFill>
                  <a:srgbClr val="006699"/>
                </a:solidFill>
              </a:rPr>
              <a:t>All about instructional design</a:t>
            </a:r>
          </a:p>
        </p:txBody>
      </p:sp>
    </p:spTree>
    <p:extLst>
      <p:ext uri="{BB962C8B-B14F-4D97-AF65-F5344CB8AC3E}">
        <p14:creationId xmlns:p14="http://schemas.microsoft.com/office/powerpoint/2010/main" val="2725196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4203" cy="1214203"/>
          </a:xfrm>
          <a:prstGeom prst="rect">
            <a:avLst/>
          </a:prstGeom>
        </p:spPr>
      </p:pic>
      <p:sp>
        <p:nvSpPr>
          <p:cNvPr id="2" name="Title 1"/>
          <p:cNvSpPr>
            <a:spLocks noGrp="1"/>
          </p:cNvSpPr>
          <p:nvPr>
            <p:ph type="title"/>
          </p:nvPr>
        </p:nvSpPr>
        <p:spPr>
          <a:xfrm>
            <a:off x="7341043" y="1214203"/>
            <a:ext cx="4395964" cy="2252897"/>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Blended Learning Example</a:t>
            </a:r>
            <a:endParaRPr lang="en-US" sz="3600" dirty="0">
              <a:solidFill>
                <a:srgbClr val="006699"/>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19923">
            <a:off x="1748958" y="439018"/>
            <a:ext cx="505733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1428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4203" cy="1214203"/>
          </a:xfrm>
          <a:prstGeom prst="rect">
            <a:avLst/>
          </a:prstGeom>
        </p:spPr>
      </p:pic>
      <p:sp>
        <p:nvSpPr>
          <p:cNvPr id="3" name="Content Placeholder 2"/>
          <p:cNvSpPr>
            <a:spLocks noGrp="1"/>
          </p:cNvSpPr>
          <p:nvPr>
            <p:ph idx="1"/>
          </p:nvPr>
        </p:nvSpPr>
        <p:spPr>
          <a:xfrm>
            <a:off x="497306" y="1027450"/>
            <a:ext cx="8371973" cy="5806399"/>
          </a:xfrm>
        </p:spPr>
        <p:txBody>
          <a:bodyPr>
            <a:normAutofit/>
          </a:bodyPr>
          <a:lstStyle/>
          <a:p>
            <a:pPr marL="0" indent="0">
              <a:buNone/>
            </a:pPr>
            <a:r>
              <a:rPr lang="en-US" sz="3600" dirty="0" smtClean="0">
                <a:solidFill>
                  <a:srgbClr val="006699"/>
                </a:solidFill>
                <a:latin typeface="Aharoni" panose="02010803020104030203" pitchFamily="2" charset="-79"/>
                <a:cs typeface="Aharoni" panose="02010803020104030203" pitchFamily="2" charset="-79"/>
              </a:rPr>
              <a:t>Proposed Changes to CPE Standards:</a:t>
            </a:r>
          </a:p>
          <a:p>
            <a:pPr marL="0" indent="0">
              <a:buNone/>
            </a:pPr>
            <a:endParaRPr lang="en-US" sz="1600" dirty="0" smtClean="0">
              <a:solidFill>
                <a:srgbClr val="006699"/>
              </a:solidFill>
              <a:latin typeface="Aharoni" panose="02010803020104030203" pitchFamily="2" charset="-79"/>
              <a:cs typeface="Aharoni" panose="02010803020104030203" pitchFamily="2" charset="-79"/>
            </a:endParaRPr>
          </a:p>
          <a:p>
            <a:pPr lvl="1"/>
            <a:r>
              <a:rPr lang="en-US" dirty="0" smtClean="0">
                <a:solidFill>
                  <a:srgbClr val="006699"/>
                </a:solidFill>
              </a:rPr>
              <a:t>A new instructional delivery method – separate application process on the National Registry</a:t>
            </a:r>
          </a:p>
          <a:p>
            <a:pPr lvl="1"/>
            <a:r>
              <a:rPr lang="en-US" dirty="0" smtClean="0">
                <a:solidFill>
                  <a:srgbClr val="006699"/>
                </a:solidFill>
              </a:rPr>
              <a:t>Any pre-program, post-program and/or homework assignments must relate to the defined learning objectives of the program</a:t>
            </a:r>
          </a:p>
          <a:p>
            <a:pPr lvl="1"/>
            <a:r>
              <a:rPr lang="en-US" dirty="0" smtClean="0">
                <a:solidFill>
                  <a:srgbClr val="006699"/>
                </a:solidFill>
              </a:rPr>
              <a:t>CPE program sponsor must provide clear information that summarizes the components of the program and what must be completed or achieved during each component in order to qualify for CPE credits</a:t>
            </a:r>
          </a:p>
          <a:p>
            <a:pPr lvl="1"/>
            <a:r>
              <a:rPr lang="en-US" dirty="0" smtClean="0">
                <a:solidFill>
                  <a:srgbClr val="006699"/>
                </a:solidFill>
              </a:rPr>
              <a:t>CPE credits equal sum of the CPE credit for the completed components of the program</a:t>
            </a:r>
          </a:p>
          <a:p>
            <a:pPr lvl="2"/>
            <a:r>
              <a:rPr lang="en-US" sz="1600" dirty="0" smtClean="0">
                <a:solidFill>
                  <a:srgbClr val="006699"/>
                </a:solidFill>
              </a:rPr>
              <a:t>CPE credits could be determined based on actual duration time or by pilot test or word count formula as prescribed in the CPE Standards</a:t>
            </a:r>
            <a:endParaRPr lang="en-US" sz="1600" dirty="0">
              <a:solidFill>
                <a:srgbClr val="006699"/>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9700" y="1659337"/>
            <a:ext cx="2647417" cy="3971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9500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0250"/>
            <a:ext cx="12192000" cy="1325563"/>
          </a:xfrm>
        </p:spPr>
        <p:txBody>
          <a:bodyPr>
            <a:normAutofit/>
          </a:bodyPr>
          <a:lstStyle/>
          <a:p>
            <a:pPr algn="ctr"/>
            <a:r>
              <a:rPr lang="en-US" sz="3600" dirty="0" smtClean="0">
                <a:solidFill>
                  <a:srgbClr val="006699"/>
                </a:solidFill>
                <a:latin typeface="Aharoni" panose="02010803020104030203" pitchFamily="2" charset="-79"/>
                <a:cs typeface="Aharoni" panose="02010803020104030203" pitchFamily="2" charset="-79"/>
              </a:rPr>
              <a:t>Assessments for Self Study</a:t>
            </a:r>
            <a:endParaRPr lang="en-US" sz="3600" dirty="0">
              <a:solidFill>
                <a:srgbClr val="006699"/>
              </a:solidFill>
              <a:latin typeface="Aharoni" panose="02010803020104030203" pitchFamily="2" charset="-79"/>
              <a:cs typeface="Aharoni" panose="02010803020104030203" pitchFamily="2" charset="-79"/>
            </a:endParaRPr>
          </a:p>
        </p:txBody>
      </p:sp>
      <p:pic>
        <p:nvPicPr>
          <p:cNvPr id="4" name="Content Placeholder 3"/>
          <p:cNvPicPr>
            <a:picLocks noGrp="1" noChangeAspect="1"/>
          </p:cNvPicPr>
          <p:nvPr>
            <p:ph idx="1"/>
          </p:nvPr>
        </p:nvPicPr>
        <p:blipFill>
          <a:blip r:embed="rId2"/>
          <a:stretch>
            <a:fillRect/>
          </a:stretch>
        </p:blipFill>
        <p:spPr>
          <a:xfrm>
            <a:off x="7201572" y="2947140"/>
            <a:ext cx="2628900"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219201" y="2716517"/>
            <a:ext cx="5056994" cy="258532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6699"/>
                </a:solidFill>
              </a:rPr>
              <a:t>Does not measure </a:t>
            </a:r>
            <a:r>
              <a:rPr lang="en-US" sz="2400" dirty="0">
                <a:solidFill>
                  <a:srgbClr val="006699"/>
                </a:solidFill>
              </a:rPr>
              <a:t>competency but course </a:t>
            </a:r>
            <a:r>
              <a:rPr lang="en-US" sz="2400" dirty="0" smtClean="0">
                <a:solidFill>
                  <a:srgbClr val="006699"/>
                </a:solidFill>
              </a:rPr>
              <a:t>completion</a:t>
            </a:r>
          </a:p>
          <a:p>
            <a:pPr marL="342900" indent="-342900">
              <a:buFont typeface="Arial" panose="020B0604020202020204" pitchFamily="34" charset="0"/>
              <a:buChar char="•"/>
            </a:pPr>
            <a:endParaRPr lang="en-US" sz="2400" dirty="0">
              <a:solidFill>
                <a:srgbClr val="006699"/>
              </a:solidFill>
            </a:endParaRPr>
          </a:p>
          <a:p>
            <a:pPr marL="342900" indent="-342900">
              <a:buFont typeface="Arial" panose="020B0604020202020204" pitchFamily="34" charset="0"/>
              <a:buChar char="•"/>
            </a:pPr>
            <a:r>
              <a:rPr lang="en-US" sz="2400" dirty="0" smtClean="0">
                <a:solidFill>
                  <a:srgbClr val="006699"/>
                </a:solidFill>
              </a:rPr>
              <a:t>Did </a:t>
            </a:r>
            <a:r>
              <a:rPr lang="en-US" sz="2400" dirty="0">
                <a:solidFill>
                  <a:srgbClr val="006699"/>
                </a:solidFill>
              </a:rPr>
              <a:t>the learner go through all of the course material and have learning objectives been achieved?</a:t>
            </a:r>
          </a:p>
          <a:p>
            <a:endParaRPr lang="en-US" dirty="0">
              <a:solidFill>
                <a:srgbClr val="006699"/>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75" y="293933"/>
            <a:ext cx="942231" cy="872634"/>
          </a:xfrm>
          <a:prstGeom prst="rect">
            <a:avLst/>
          </a:prstGeom>
        </p:spPr>
      </p:pic>
    </p:spTree>
    <p:extLst>
      <p:ext uri="{BB962C8B-B14F-4D97-AF65-F5344CB8AC3E}">
        <p14:creationId xmlns:p14="http://schemas.microsoft.com/office/powerpoint/2010/main" val="838428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ackgroundRemoval t="9981" b="89955" l="0" r="89981">
                        <a14:foregroundMark x1="15744" y1="54894" x2="0" y2="53103"/>
                      </a14:backgroundRemoval>
                    </a14:imgEffect>
                  </a14:imgLayer>
                </a14:imgProps>
              </a:ext>
              <a:ext uri="{28A0092B-C50C-407E-A947-70E740481C1C}">
                <a14:useLocalDpi xmlns:a14="http://schemas.microsoft.com/office/drawing/2010/main"/>
              </a:ext>
            </a:extLst>
          </a:blip>
          <a:stretch>
            <a:fillRect/>
          </a:stretch>
        </p:blipFill>
        <p:spPr>
          <a:xfrm>
            <a:off x="0" y="1427037"/>
            <a:ext cx="3310946" cy="4945982"/>
          </a:xfrm>
          <a:prstGeom prst="rect">
            <a:avLst/>
          </a:prstGeom>
        </p:spPr>
      </p:pic>
      <p:sp>
        <p:nvSpPr>
          <p:cNvPr id="3" name="Content Placeholder 2"/>
          <p:cNvSpPr>
            <a:spLocks noGrp="1"/>
          </p:cNvSpPr>
          <p:nvPr>
            <p:ph idx="1"/>
          </p:nvPr>
        </p:nvSpPr>
        <p:spPr>
          <a:xfrm>
            <a:off x="3453064" y="2021681"/>
            <a:ext cx="7962900" cy="4351338"/>
          </a:xfrm>
        </p:spPr>
        <p:txBody>
          <a:bodyPr/>
          <a:lstStyle/>
          <a:p>
            <a:pPr marL="0" indent="0">
              <a:buNone/>
            </a:pPr>
            <a:endParaRPr lang="en-US" dirty="0" smtClean="0">
              <a:solidFill>
                <a:srgbClr val="006699"/>
              </a:solidFill>
              <a:latin typeface="Aharoni" panose="02010803020104030203" pitchFamily="2" charset="-79"/>
              <a:cs typeface="Aharoni" panose="02010803020104030203" pitchFamily="2" charset="-79"/>
            </a:endParaRPr>
          </a:p>
          <a:p>
            <a:pPr lvl="1"/>
            <a:r>
              <a:rPr lang="en-US" dirty="0" smtClean="0">
                <a:solidFill>
                  <a:srgbClr val="006699"/>
                </a:solidFill>
              </a:rPr>
              <a:t>Assessments can now occur at the end of modules or significant learning activities</a:t>
            </a:r>
          </a:p>
          <a:p>
            <a:pPr lvl="1"/>
            <a:endParaRPr lang="en-US" dirty="0" smtClean="0">
              <a:solidFill>
                <a:srgbClr val="006699"/>
              </a:solidFill>
            </a:endParaRPr>
          </a:p>
          <a:p>
            <a:pPr lvl="1"/>
            <a:r>
              <a:rPr lang="en-US" dirty="0" smtClean="0">
                <a:solidFill>
                  <a:srgbClr val="006699"/>
                </a:solidFill>
              </a:rPr>
              <a:t>Assessments can be in the form of simulations</a:t>
            </a:r>
          </a:p>
          <a:p>
            <a:pPr lvl="1"/>
            <a:endParaRPr lang="en-US" dirty="0" smtClean="0">
              <a:solidFill>
                <a:srgbClr val="006699"/>
              </a:solidFill>
            </a:endParaRPr>
          </a:p>
          <a:p>
            <a:pPr lvl="1"/>
            <a:r>
              <a:rPr lang="en-US" dirty="0" smtClean="0">
                <a:solidFill>
                  <a:srgbClr val="006699"/>
                </a:solidFill>
              </a:rPr>
              <a:t>Assessment must cover at least 75% of the learning objectives for the program</a:t>
            </a:r>
            <a:endParaRPr lang="en-US" dirty="0">
              <a:solidFill>
                <a:srgbClr val="006699"/>
              </a:solidFill>
            </a:endParaRPr>
          </a:p>
        </p:txBody>
      </p:sp>
      <p:sp>
        <p:nvSpPr>
          <p:cNvPr id="2" name="TextBox 1"/>
          <p:cNvSpPr txBox="1"/>
          <p:nvPr/>
        </p:nvSpPr>
        <p:spPr>
          <a:xfrm>
            <a:off x="1627" y="1054392"/>
            <a:ext cx="12192000" cy="1200329"/>
          </a:xfrm>
          <a:prstGeom prst="rect">
            <a:avLst/>
          </a:prstGeom>
          <a:noFill/>
        </p:spPr>
        <p:txBody>
          <a:bodyPr wrap="square" rtlCol="0">
            <a:spAutoFit/>
          </a:bodyPr>
          <a:lstStyle/>
          <a:p>
            <a:pPr algn="ctr"/>
            <a:r>
              <a:rPr lang="en-US" sz="3600" dirty="0">
                <a:solidFill>
                  <a:srgbClr val="006699"/>
                </a:solidFill>
                <a:latin typeface="Aharoni" panose="02010803020104030203" pitchFamily="2" charset="-79"/>
                <a:cs typeface="Aharoni" panose="02010803020104030203" pitchFamily="2" charset="-79"/>
              </a:rPr>
              <a:t>Proposed Changes to the CPE Standards:</a:t>
            </a:r>
          </a:p>
          <a:p>
            <a:pPr algn="ctr"/>
            <a:endParaRPr lang="en-US" sz="3600" dirty="0">
              <a:solidFill>
                <a:prstClr val="black"/>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75" y="293933"/>
            <a:ext cx="942231" cy="872634"/>
          </a:xfrm>
          <a:prstGeom prst="rect">
            <a:avLst/>
          </a:prstGeom>
        </p:spPr>
      </p:pic>
    </p:spTree>
    <p:extLst>
      <p:ext uri="{BB962C8B-B14F-4D97-AF65-F5344CB8AC3E}">
        <p14:creationId xmlns:p14="http://schemas.microsoft.com/office/powerpoint/2010/main" val="1242867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Timing</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38200" y="1635125"/>
            <a:ext cx="9182100" cy="3165475"/>
          </a:xfrm>
        </p:spPr>
        <p:txBody>
          <a:bodyPr>
            <a:normAutofit/>
          </a:bodyPr>
          <a:lstStyle/>
          <a:p>
            <a:r>
              <a:rPr lang="en-US" b="1" dirty="0" smtClean="0">
                <a:solidFill>
                  <a:srgbClr val="006699"/>
                </a:solidFill>
              </a:rPr>
              <a:t>Exposure Draft posted </a:t>
            </a:r>
            <a:r>
              <a:rPr lang="en-US" b="1" i="1" dirty="0" smtClean="0">
                <a:solidFill>
                  <a:srgbClr val="006699"/>
                </a:solidFill>
              </a:rPr>
              <a:t>May 19, 2015 </a:t>
            </a:r>
            <a:r>
              <a:rPr lang="en-US" b="1" dirty="0" smtClean="0">
                <a:solidFill>
                  <a:srgbClr val="006699"/>
                </a:solidFill>
              </a:rPr>
              <a:t>– public comment period through </a:t>
            </a:r>
            <a:r>
              <a:rPr lang="en-US" b="1" i="1" dirty="0" smtClean="0">
                <a:solidFill>
                  <a:srgbClr val="006699"/>
                </a:solidFill>
              </a:rPr>
              <a:t>October 1, 2015</a:t>
            </a:r>
          </a:p>
          <a:p>
            <a:endParaRPr lang="en-US" b="1" i="1" dirty="0">
              <a:solidFill>
                <a:srgbClr val="006699"/>
              </a:solidFill>
            </a:endParaRPr>
          </a:p>
          <a:p>
            <a:r>
              <a:rPr lang="en-US" b="1" dirty="0" smtClean="0">
                <a:solidFill>
                  <a:srgbClr val="006699"/>
                </a:solidFill>
              </a:rPr>
              <a:t>Comments to be submitted to Jessica Luttrull at </a:t>
            </a:r>
            <a:r>
              <a:rPr lang="en-US" b="1" dirty="0" smtClean="0">
                <a:solidFill>
                  <a:srgbClr val="006699"/>
                </a:solidFill>
                <a:hlinkClick r:id="rId2"/>
              </a:rPr>
              <a:t>jluttrull@nasba.org</a:t>
            </a:r>
            <a:r>
              <a:rPr lang="en-US" b="1" dirty="0" smtClean="0">
                <a:solidFill>
                  <a:srgbClr val="006699"/>
                </a:solidFill>
              </a:rPr>
              <a:t> or </a:t>
            </a:r>
            <a:r>
              <a:rPr lang="en-US" b="1" dirty="0" err="1" smtClean="0">
                <a:solidFill>
                  <a:srgbClr val="006699"/>
                </a:solidFill>
              </a:rPr>
              <a:t>Clar</a:t>
            </a:r>
            <a:r>
              <a:rPr lang="en-US" b="1" dirty="0" smtClean="0">
                <a:solidFill>
                  <a:srgbClr val="006699"/>
                </a:solidFill>
              </a:rPr>
              <a:t> Rosso at </a:t>
            </a:r>
            <a:r>
              <a:rPr lang="en-US" b="1" dirty="0" smtClean="0">
                <a:solidFill>
                  <a:srgbClr val="006699"/>
                </a:solidFill>
                <a:hlinkClick r:id="rId3"/>
              </a:rPr>
              <a:t>crosso@aicpa.org</a:t>
            </a:r>
            <a:r>
              <a:rPr lang="en-US" b="1" dirty="0" smtClean="0">
                <a:solidFill>
                  <a:srgbClr val="006699"/>
                </a:solidFill>
              </a:rPr>
              <a:t>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3904" y="4869459"/>
            <a:ext cx="770262" cy="1366150"/>
          </a:xfrm>
          <a:prstGeom prst="rect">
            <a:avLst/>
          </a:prstGeom>
        </p:spPr>
      </p:pic>
      <p:sp>
        <p:nvSpPr>
          <p:cNvPr id="11" name="TextBox 10"/>
          <p:cNvSpPr txBox="1"/>
          <p:nvPr/>
        </p:nvSpPr>
        <p:spPr>
          <a:xfrm>
            <a:off x="8918049" y="4851431"/>
            <a:ext cx="868920" cy="1446550"/>
          </a:xfrm>
          <a:prstGeom prst="rect">
            <a:avLst/>
          </a:prstGeom>
          <a:noFill/>
        </p:spPr>
        <p:txBody>
          <a:bodyPr wrap="square" rtlCol="0">
            <a:spAutoFit/>
          </a:bodyPr>
          <a:lstStyle/>
          <a:p>
            <a:r>
              <a:rPr lang="en-US" sz="8800" dirty="0" smtClean="0">
                <a:solidFill>
                  <a:prstClr val="black"/>
                </a:solidFill>
                <a:latin typeface="Aharoni" panose="02010803020104030203" pitchFamily="2" charset="-79"/>
                <a:cs typeface="Aharoni" panose="02010803020104030203" pitchFamily="2" charset="-79"/>
              </a:rPr>
              <a:t>$</a:t>
            </a:r>
            <a:endParaRPr lang="en-US" sz="8800" dirty="0">
              <a:solidFill>
                <a:prstClr val="black"/>
              </a:solidFill>
              <a:latin typeface="Aharoni" panose="02010803020104030203" pitchFamily="2" charset="-79"/>
              <a:cs typeface="Aharoni" panose="02010803020104030203" pitchFamily="2" charset="-79"/>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01" y="5584004"/>
            <a:ext cx="987679" cy="534008"/>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5075" y="4869924"/>
            <a:ext cx="871481" cy="84809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382092">
            <a:off x="5367408" y="4883077"/>
            <a:ext cx="1103520" cy="1382672"/>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2541" y="5007536"/>
            <a:ext cx="857854" cy="975203"/>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66699" y="5149349"/>
            <a:ext cx="994120" cy="831241"/>
          </a:xfrm>
          <a:prstGeom prst="rect">
            <a:avLst/>
          </a:prstGeom>
        </p:spPr>
      </p:pic>
    </p:spTree>
    <p:extLst>
      <p:ext uri="{BB962C8B-B14F-4D97-AF65-F5344CB8AC3E}">
        <p14:creationId xmlns:p14="http://schemas.microsoft.com/office/powerpoint/2010/main" val="1648857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742" y="-326763"/>
            <a:ext cx="12663295" cy="7360796"/>
          </a:xfrm>
          <a:prstGeom prst="rect">
            <a:avLst/>
          </a:prstGeom>
        </p:spPr>
      </p:pic>
      <p:sp>
        <p:nvSpPr>
          <p:cNvPr id="2" name="TextBox 1"/>
          <p:cNvSpPr txBox="1"/>
          <p:nvPr/>
        </p:nvSpPr>
        <p:spPr>
          <a:xfrm>
            <a:off x="-1" y="312819"/>
            <a:ext cx="12419463" cy="2215991"/>
          </a:xfrm>
          <a:prstGeom prst="rect">
            <a:avLst/>
          </a:prstGeom>
          <a:noFill/>
        </p:spPr>
        <p:txBody>
          <a:bodyPr wrap="square" rtlCol="0">
            <a:spAutoFit/>
          </a:bodyPr>
          <a:lstStyle/>
          <a:p>
            <a:pPr algn="ctr"/>
            <a:r>
              <a:rPr lang="en-US" sz="13800" dirty="0" smtClean="0">
                <a:solidFill>
                  <a:prstClr val="white"/>
                </a:solidFill>
                <a:latin typeface="Aharoni" panose="02010803020104030203" pitchFamily="2" charset="-79"/>
                <a:cs typeface="Aharoni" panose="02010803020104030203" pitchFamily="2" charset="-79"/>
              </a:rPr>
              <a:t>Questions?</a:t>
            </a:r>
            <a:endParaRPr lang="en-US" sz="28700" dirty="0">
              <a:solidFill>
                <a:prstClr val="white"/>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9685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850" y="1873250"/>
            <a:ext cx="3810000" cy="2677656"/>
          </a:xfrm>
          <a:prstGeom prst="rect">
            <a:avLst/>
          </a:prstGeom>
          <a:noFill/>
        </p:spPr>
        <p:txBody>
          <a:bodyPr wrap="square" rtlCol="0">
            <a:spAutoFit/>
          </a:bodyPr>
          <a:lstStyle/>
          <a:p>
            <a:pPr lvl="1"/>
            <a:r>
              <a:rPr lang="en-US" sz="2800" dirty="0">
                <a:solidFill>
                  <a:srgbClr val="006699"/>
                </a:solidFill>
                <a:latin typeface="Aharoni" panose="02010803020104030203" pitchFamily="2" charset="-79"/>
                <a:cs typeface="Aharoni" panose="02010803020104030203" pitchFamily="2" charset="-79"/>
              </a:rPr>
              <a:t>CPAs cannot connect the relevance of CPE to what they do and the services </a:t>
            </a:r>
            <a:r>
              <a:rPr lang="en-US" sz="2800" dirty="0" smtClean="0">
                <a:solidFill>
                  <a:srgbClr val="006699"/>
                </a:solidFill>
                <a:latin typeface="Aharoni" panose="02010803020104030203" pitchFamily="2" charset="-79"/>
                <a:cs typeface="Aharoni" panose="02010803020104030203" pitchFamily="2" charset="-79"/>
              </a:rPr>
              <a:t>provided…</a:t>
            </a:r>
            <a:endParaRPr lang="en-US" sz="2800" dirty="0">
              <a:solidFill>
                <a:srgbClr val="006699"/>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0549" y="1417006"/>
            <a:ext cx="6500202" cy="4430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5523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515" y="-120316"/>
            <a:ext cx="12515765" cy="7130716"/>
          </a:xfrm>
          <a:prstGeom prst="rect">
            <a:avLst/>
          </a:prstGeom>
        </p:spPr>
      </p:pic>
      <p:sp>
        <p:nvSpPr>
          <p:cNvPr id="3" name="TextBox 2"/>
          <p:cNvSpPr txBox="1"/>
          <p:nvPr/>
        </p:nvSpPr>
        <p:spPr>
          <a:xfrm>
            <a:off x="0" y="5867400"/>
            <a:ext cx="12192000" cy="646331"/>
          </a:xfrm>
          <a:prstGeom prst="rect">
            <a:avLst/>
          </a:prstGeom>
          <a:noFill/>
        </p:spPr>
        <p:txBody>
          <a:bodyPr wrap="square" rtlCol="0">
            <a:spAutoFit/>
          </a:bodyPr>
          <a:lstStyle/>
          <a:p>
            <a:pPr algn="ctr"/>
            <a:r>
              <a:rPr lang="en-US" sz="3600" dirty="0" smtClean="0">
                <a:solidFill>
                  <a:prstClr val="white"/>
                </a:solidFill>
                <a:latin typeface="Aharoni" panose="02010803020104030203" pitchFamily="2" charset="-79"/>
                <a:cs typeface="Aharoni" panose="02010803020104030203" pitchFamily="2" charset="-79"/>
              </a:rPr>
              <a:t>The future workforce is already learning differently</a:t>
            </a:r>
            <a:endParaRPr lang="en-US" sz="3600" dirty="0">
              <a:solidFill>
                <a:prstClr val="white"/>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20843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078" y="-336884"/>
            <a:ext cx="12312315" cy="7387389"/>
          </a:xfrm>
          <a:prstGeom prst="rect">
            <a:avLst/>
          </a:prstGeom>
        </p:spPr>
      </p:pic>
      <p:sp>
        <p:nvSpPr>
          <p:cNvPr id="4" name="TextBox 3"/>
          <p:cNvSpPr txBox="1"/>
          <p:nvPr/>
        </p:nvSpPr>
        <p:spPr>
          <a:xfrm>
            <a:off x="762000" y="735932"/>
            <a:ext cx="11029950" cy="1200329"/>
          </a:xfrm>
          <a:prstGeom prst="rect">
            <a:avLst/>
          </a:prstGeom>
          <a:noFill/>
        </p:spPr>
        <p:txBody>
          <a:bodyPr wrap="square" rtlCol="0">
            <a:spAutoFit/>
          </a:bodyPr>
          <a:lstStyle/>
          <a:p>
            <a:r>
              <a:rPr lang="en-US" sz="3600" dirty="0" smtClean="0">
                <a:solidFill>
                  <a:srgbClr val="006699"/>
                </a:solidFill>
                <a:latin typeface="Aharoni" panose="02010803020104030203" pitchFamily="2" charset="-79"/>
                <a:cs typeface="Aharoni" panose="02010803020104030203" pitchFamily="2" charset="-79"/>
              </a:rPr>
              <a:t>CPE must evolve with the profession – not looking back but anticipating the future</a:t>
            </a:r>
            <a:endParaRPr lang="en-US" sz="3600" dirty="0">
              <a:solidFill>
                <a:srgbClr val="006699"/>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74305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34" y="-24063"/>
            <a:ext cx="12263834" cy="6882063"/>
          </a:xfrm>
          <a:prstGeom prst="rect">
            <a:avLst/>
          </a:prstGeom>
        </p:spPr>
      </p:pic>
      <p:sp>
        <p:nvSpPr>
          <p:cNvPr id="2" name="Title 1"/>
          <p:cNvSpPr>
            <a:spLocks noGrp="1"/>
          </p:cNvSpPr>
          <p:nvPr>
            <p:ph type="title"/>
          </p:nvPr>
        </p:nvSpPr>
        <p:spPr>
          <a:xfrm>
            <a:off x="609600" y="365125"/>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Evolution</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09600" y="1825625"/>
            <a:ext cx="3943350" cy="4351338"/>
          </a:xfrm>
        </p:spPr>
        <p:txBody>
          <a:bodyPr/>
          <a:lstStyle/>
          <a:p>
            <a:pPr marL="0" indent="0">
              <a:buNone/>
            </a:pPr>
            <a:r>
              <a:rPr lang="en-US" sz="2400" dirty="0" smtClean="0">
                <a:solidFill>
                  <a:srgbClr val="006699"/>
                </a:solidFill>
              </a:rPr>
              <a:t>Merriam-Webster offers a definition of “evolution” as a process of continuous change and progression….</a:t>
            </a:r>
          </a:p>
          <a:p>
            <a:pPr marL="0" indent="0">
              <a:buNone/>
            </a:pPr>
            <a:r>
              <a:rPr lang="en-US" sz="2400" dirty="0" smtClean="0">
                <a:solidFill>
                  <a:srgbClr val="006699"/>
                </a:solidFill>
              </a:rPr>
              <a:t>to a better state</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19340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278" y="365131"/>
            <a:ext cx="10515600"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Changes to CPE Standards</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314137" y="1803139"/>
            <a:ext cx="10515600" cy="4351338"/>
          </a:xfrm>
        </p:spPr>
        <p:txBody>
          <a:bodyPr/>
          <a:lstStyle/>
          <a:p>
            <a:r>
              <a:rPr lang="en-US" dirty="0" smtClean="0">
                <a:solidFill>
                  <a:srgbClr val="006699"/>
                </a:solidFill>
              </a:rPr>
              <a:t>Approach to change has been additive</a:t>
            </a:r>
          </a:p>
          <a:p>
            <a:pPr lvl="1"/>
            <a:r>
              <a:rPr lang="en-US" dirty="0" smtClean="0">
                <a:solidFill>
                  <a:srgbClr val="006699"/>
                </a:solidFill>
              </a:rPr>
              <a:t>Keep the current, traditional instructional delivery methods</a:t>
            </a:r>
          </a:p>
          <a:p>
            <a:pPr lvl="1"/>
            <a:r>
              <a:rPr lang="en-US" dirty="0" smtClean="0">
                <a:solidFill>
                  <a:srgbClr val="006699"/>
                </a:solidFill>
              </a:rPr>
              <a:t>New delivery methods allow for learning that is more personalized and on demand (just in time)</a:t>
            </a:r>
          </a:p>
          <a:p>
            <a:pPr lvl="1"/>
            <a:endParaRPr lang="en-US" dirty="0" smtClean="0">
              <a:solidFill>
                <a:srgbClr val="006699"/>
              </a:solidFill>
            </a:endParaRPr>
          </a:p>
          <a:p>
            <a:pPr marL="0" indent="0">
              <a:buNone/>
            </a:pPr>
            <a:endParaRPr lang="en-US" dirty="0"/>
          </a:p>
        </p:txBody>
      </p:sp>
      <p:sp>
        <p:nvSpPr>
          <p:cNvPr id="7" name="Cross 6"/>
          <p:cNvSpPr/>
          <p:nvPr/>
        </p:nvSpPr>
        <p:spPr>
          <a:xfrm>
            <a:off x="4347145" y="4228787"/>
            <a:ext cx="914400" cy="914400"/>
          </a:xfrm>
          <a:prstGeom prst="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5764" y="5274253"/>
            <a:ext cx="489033" cy="867358"/>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1486" y="3811705"/>
            <a:ext cx="1524000" cy="14831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7549" y="5388089"/>
            <a:ext cx="1727200" cy="933845"/>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82092">
            <a:off x="7136709" y="3638796"/>
            <a:ext cx="1297402" cy="1625600"/>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474" y="5387933"/>
            <a:ext cx="717724" cy="815153"/>
          </a:xfrm>
          <a:prstGeom prst="rect">
            <a:avLst/>
          </a:prstGeom>
        </p:spPr>
      </p:pic>
    </p:spTree>
    <p:extLst>
      <p:ext uri="{BB962C8B-B14F-4D97-AF65-F5344CB8AC3E}">
        <p14:creationId xmlns:p14="http://schemas.microsoft.com/office/powerpoint/2010/main" val="299053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057" y="635583"/>
            <a:ext cx="7901065" cy="1325563"/>
          </a:xfrm>
        </p:spPr>
        <p:txBody>
          <a:bodyPr>
            <a:normAutofit/>
          </a:bodyPr>
          <a:lstStyle/>
          <a:p>
            <a:r>
              <a:rPr lang="en-US" sz="3600" dirty="0" smtClean="0">
                <a:solidFill>
                  <a:srgbClr val="006699"/>
                </a:solidFill>
                <a:latin typeface="Aharoni" panose="02010803020104030203" pitchFamily="2" charset="-79"/>
                <a:cs typeface="Aharoni" panose="02010803020104030203" pitchFamily="2" charset="-79"/>
              </a:rPr>
              <a:t>Changes…</a:t>
            </a:r>
            <a:endParaRPr lang="en-US" sz="3600" dirty="0">
              <a:solidFill>
                <a:srgbClr val="006699"/>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133575" y="1961146"/>
            <a:ext cx="6077716" cy="4681320"/>
          </a:xfrm>
        </p:spPr>
        <p:txBody>
          <a:bodyPr>
            <a:normAutofit/>
          </a:bodyPr>
          <a:lstStyle/>
          <a:p>
            <a:pPr lvl="1"/>
            <a:r>
              <a:rPr lang="en-US" sz="2800" dirty="0" smtClean="0">
                <a:solidFill>
                  <a:srgbClr val="006699"/>
                </a:solidFill>
              </a:rPr>
              <a:t>Revised Definitions of Group Live and Group Internet Based</a:t>
            </a:r>
          </a:p>
          <a:p>
            <a:pPr lvl="1"/>
            <a:endParaRPr lang="en-US" sz="2800" dirty="0" smtClean="0">
              <a:solidFill>
                <a:srgbClr val="006699"/>
              </a:solidFill>
            </a:endParaRPr>
          </a:p>
          <a:p>
            <a:pPr lvl="1"/>
            <a:r>
              <a:rPr lang="en-US" sz="2800" dirty="0" smtClean="0">
                <a:solidFill>
                  <a:srgbClr val="006699"/>
                </a:solidFill>
              </a:rPr>
              <a:t>Documentation requirements of developers and reviewers in a technical subject area (CPAs, attorneys and enrolled agents)</a:t>
            </a:r>
          </a:p>
          <a:p>
            <a:pPr lvl="1"/>
            <a:endParaRPr lang="en-US" sz="2800" dirty="0" smtClean="0">
              <a:solidFill>
                <a:srgbClr val="006699"/>
              </a:solidFill>
            </a:endParaRPr>
          </a:p>
          <a:p>
            <a:pPr lvl="1"/>
            <a:r>
              <a:rPr lang="en-US" sz="2800" dirty="0" smtClean="0">
                <a:solidFill>
                  <a:srgbClr val="006699"/>
                </a:solidFill>
              </a:rPr>
              <a:t>Responsibilities for content purchased from another entity</a:t>
            </a:r>
          </a:p>
          <a:p>
            <a:pPr lvl="1"/>
            <a:endParaRPr lang="en-US" sz="1100" dirty="0" smtClean="0">
              <a:solidFill>
                <a:srgbClr val="006699"/>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5005" y="1661223"/>
            <a:ext cx="1463352" cy="1400236"/>
          </a:xfrm>
          <a:prstGeom prst="rect">
            <a:avLst/>
          </a:prstGeom>
        </p:spPr>
      </p:pic>
      <p:pic>
        <p:nvPicPr>
          <p:cNvPr id="8" name="Picture 7"/>
          <p:cNvPicPr>
            <a:picLocks noChangeAspect="1"/>
          </p:cNvPicPr>
          <p:nvPr/>
        </p:nvPicPr>
        <p:blipFill>
          <a:blip r:embed="rId4"/>
          <a:stretch>
            <a:fillRect/>
          </a:stretch>
        </p:blipFill>
        <p:spPr>
          <a:xfrm>
            <a:off x="8761842" y="3464267"/>
            <a:ext cx="1293883" cy="1293883"/>
          </a:xfrm>
          <a:prstGeom prst="rect">
            <a:avLst/>
          </a:prstGeom>
        </p:spPr>
      </p:pic>
      <p:sp>
        <p:nvSpPr>
          <p:cNvPr id="9" name="TextBox 8"/>
          <p:cNvSpPr txBox="1"/>
          <p:nvPr/>
        </p:nvSpPr>
        <p:spPr>
          <a:xfrm>
            <a:off x="7572200" y="4869911"/>
            <a:ext cx="1509037" cy="1862048"/>
          </a:xfrm>
          <a:prstGeom prst="rect">
            <a:avLst/>
          </a:prstGeom>
          <a:noFill/>
        </p:spPr>
        <p:txBody>
          <a:bodyPr wrap="square" rtlCol="0">
            <a:spAutoFit/>
          </a:bodyPr>
          <a:lstStyle/>
          <a:p>
            <a:r>
              <a:rPr lang="en-US" sz="11500" dirty="0" smtClean="0">
                <a:solidFill>
                  <a:prstClr val="black"/>
                </a:solidFill>
                <a:latin typeface="Aharoni" panose="02010803020104030203" pitchFamily="2" charset="-79"/>
                <a:cs typeface="Aharoni" panose="02010803020104030203" pitchFamily="2" charset="-79"/>
              </a:rPr>
              <a:t>$</a:t>
            </a:r>
            <a:endParaRPr lang="en-US" sz="11500" dirty="0">
              <a:solidFill>
                <a:prstClr val="black"/>
              </a:solidFill>
              <a:latin typeface="Aharoni" panose="02010803020104030203" pitchFamily="2" charset="-79"/>
              <a:cs typeface="Aharoni" panose="02010803020104030203" pitchFamily="2" charset="-79"/>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9320" y="1846846"/>
            <a:ext cx="1409602" cy="967861"/>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4121" y="5263417"/>
            <a:ext cx="1283780" cy="1075035"/>
          </a:xfrm>
          <a:prstGeom prst="rect">
            <a:avLst/>
          </a:prstGeom>
        </p:spPr>
      </p:pic>
    </p:spTree>
    <p:extLst>
      <p:ext uri="{BB962C8B-B14F-4D97-AF65-F5344CB8AC3E}">
        <p14:creationId xmlns:p14="http://schemas.microsoft.com/office/powerpoint/2010/main" val="1109948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4BC6EC84-1633-4194-98CE-255590D71E7C}"/>
  <p:tag name="ATHENA.CUSTOMXMLCONTENT" val="&lt;?xml version=&quot;1.0&quot;?&gt;&lt;athena xmlns=&quot;http://schemas.microsoft.com/edu/athena&quot; version=&quot;0.1.3823.0&quot;&gt;&lt;timings duration=&quot;75346&quot;/&gt;&lt;/athen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5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6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7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8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6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7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4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5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8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9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9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6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7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0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1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2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3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4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8_Axonify Interior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15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16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8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19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20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1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2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3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5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6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Axonify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7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8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9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0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11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12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13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14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5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16_Axonify Interior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xonify Title Dark">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0.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Axonify Title Light">
  <a:themeElements>
    <a:clrScheme name="Custom 2">
      <a:dk1>
        <a:sysClr val="windowText" lastClr="000000"/>
      </a:dk1>
      <a:lt1>
        <a:sysClr val="window" lastClr="FFFFFF"/>
      </a:lt1>
      <a:dk2>
        <a:srgbClr val="1F497D"/>
      </a:dk2>
      <a:lt2>
        <a:srgbClr val="EEECE1"/>
      </a:lt2>
      <a:accent1>
        <a:srgbClr val="3498D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0.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athena xmlns="http://schemas.microsoft.com/edu/athena" version="0.1.3823.0">
  <timings duration="75346"/>
</athena>
</file>

<file path=customXml/itemProps1.xml><?xml version="1.0" encoding="utf-8"?>
<ds:datastoreItem xmlns:ds="http://schemas.openxmlformats.org/officeDocument/2006/customXml" ds:itemID="{7389FD84-F48D-42EA-9D7C-73D6F9749AEF}">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357</TotalTime>
  <Words>1085</Words>
  <Application>Microsoft Office PowerPoint</Application>
  <PresentationFormat>Widescreen</PresentationFormat>
  <Paragraphs>185</Paragraphs>
  <Slides>37</Slides>
  <Notes>6</Notes>
  <HiddenSlides>0</HiddenSlides>
  <MMClips>4</MMClips>
  <ScaleCrop>false</ScaleCrop>
  <HeadingPairs>
    <vt:vector size="6" baseType="variant">
      <vt:variant>
        <vt:lpstr>Fonts Used</vt:lpstr>
      </vt:variant>
      <vt:variant>
        <vt:i4>8</vt:i4>
      </vt:variant>
      <vt:variant>
        <vt:lpstr>Theme</vt:lpstr>
      </vt:variant>
      <vt:variant>
        <vt:i4>94</vt:i4>
      </vt:variant>
      <vt:variant>
        <vt:lpstr>Slide Titles</vt:lpstr>
      </vt:variant>
      <vt:variant>
        <vt:i4>37</vt:i4>
      </vt:variant>
    </vt:vector>
  </HeadingPairs>
  <TitlesOfParts>
    <vt:vector size="139" baseType="lpstr">
      <vt:lpstr>MS PGothic</vt:lpstr>
      <vt:lpstr>Bebas Neue Regular</vt:lpstr>
      <vt:lpstr>Bebas Neue Book</vt:lpstr>
      <vt:lpstr>Calibri Light</vt:lpstr>
      <vt:lpstr>Bebas Neue Bold</vt:lpstr>
      <vt:lpstr>Arial</vt:lpstr>
      <vt:lpstr>Aharoni</vt:lpstr>
      <vt:lpstr>Calibri</vt:lpstr>
      <vt:lpstr>Office Theme</vt:lpstr>
      <vt:lpstr>Axonify Light</vt:lpstr>
      <vt:lpstr>Axonify Interior Light</vt:lpstr>
      <vt:lpstr>1_Axonify Light</vt:lpstr>
      <vt:lpstr>2_Axonify Light</vt:lpstr>
      <vt:lpstr>Axonify Title Light</vt:lpstr>
      <vt:lpstr>Axonify Title Dark</vt:lpstr>
      <vt:lpstr>1_Axonify Title Light</vt:lpstr>
      <vt:lpstr>2_Axonify Title Light</vt:lpstr>
      <vt:lpstr>1_Axonify Interior Light</vt:lpstr>
      <vt:lpstr>3_Axonify Light</vt:lpstr>
      <vt:lpstr>3_Axonify Title Light</vt:lpstr>
      <vt:lpstr>4_Axonify Light</vt:lpstr>
      <vt:lpstr>4_Axonify Title Light</vt:lpstr>
      <vt:lpstr>5_Axonify Light</vt:lpstr>
      <vt:lpstr>6_Axonify Light</vt:lpstr>
      <vt:lpstr>7_Axonify Light</vt:lpstr>
      <vt:lpstr>8_Axonify Light</vt:lpstr>
      <vt:lpstr>5_Axonify Title Light</vt:lpstr>
      <vt:lpstr>2_Axonify Interior Light</vt:lpstr>
      <vt:lpstr>6_Axonify Title Light</vt:lpstr>
      <vt:lpstr>3_Axonify Interior Light</vt:lpstr>
      <vt:lpstr>7_Axonify Title Light</vt:lpstr>
      <vt:lpstr>4_Axonify Interior Light</vt:lpstr>
      <vt:lpstr>5_Axonify Interior Light</vt:lpstr>
      <vt:lpstr>8_Axonify Title Light</vt:lpstr>
      <vt:lpstr>9_Axonify Light</vt:lpstr>
      <vt:lpstr>9_Axonify Title Light</vt:lpstr>
      <vt:lpstr>6_Axonify Interior Light</vt:lpstr>
      <vt:lpstr>7_Axonify Interior Light</vt:lpstr>
      <vt:lpstr>10_Axonify Title Light</vt:lpstr>
      <vt:lpstr>11_Axonify Title Light</vt:lpstr>
      <vt:lpstr>12_Axonify Title Light</vt:lpstr>
      <vt:lpstr>13_Axonify Title Light</vt:lpstr>
      <vt:lpstr>14_Axonify Title Light</vt:lpstr>
      <vt:lpstr>8_Axonify Interior Light</vt:lpstr>
      <vt:lpstr>15_Axonify Title Light</vt:lpstr>
      <vt:lpstr>16_Axonify Title Light</vt:lpstr>
      <vt:lpstr>17_Axonify Title Light</vt:lpstr>
      <vt:lpstr>18_Axonify Title Light</vt:lpstr>
      <vt:lpstr>19_Axonify Title Light</vt:lpstr>
      <vt:lpstr>20_Axonify Title Light</vt:lpstr>
      <vt:lpstr>Axonify Interior Dark</vt:lpstr>
      <vt:lpstr>1_Axonify Interior Dark</vt:lpstr>
      <vt:lpstr>2_Axonify Interior Dark</vt:lpstr>
      <vt:lpstr>3_Axonify Interior Dark</vt:lpstr>
      <vt:lpstr>4_Axonify Interior Dark</vt:lpstr>
      <vt:lpstr>5_Axonify Interior Dark</vt:lpstr>
      <vt:lpstr>6_Axonify Interior Dark</vt:lpstr>
      <vt:lpstr>7_Axonify Interior Dark</vt:lpstr>
      <vt:lpstr>8_Axonify Interior Dark</vt:lpstr>
      <vt:lpstr>9_Axonify Interior Dark</vt:lpstr>
      <vt:lpstr>10_Axonify Interior Dark</vt:lpstr>
      <vt:lpstr>11_Axonify Interior Dark</vt:lpstr>
      <vt:lpstr>12_Axonify Interior Dark</vt:lpstr>
      <vt:lpstr>13_Axonify Interior Dark</vt:lpstr>
      <vt:lpstr>14_Axonify Interior Dark</vt:lpstr>
      <vt:lpstr>15_Axonify Interior Dark</vt:lpstr>
      <vt:lpstr>16_Axonify Interior Dark</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PowerPoint Presentation</vt:lpstr>
      <vt:lpstr>PowerPoint Presentation</vt:lpstr>
      <vt:lpstr>PowerPoint Presentation</vt:lpstr>
      <vt:lpstr>PowerPoint Presentation</vt:lpstr>
      <vt:lpstr>PowerPoint Presentation</vt:lpstr>
      <vt:lpstr>PowerPoint Presentation</vt:lpstr>
      <vt:lpstr>Evolution</vt:lpstr>
      <vt:lpstr>Changes to CPE Standards</vt:lpstr>
      <vt:lpstr>Changes…</vt:lpstr>
      <vt:lpstr>Changes…</vt:lpstr>
      <vt:lpstr>Revised Definitions of Group Live and  Group Internet Based</vt:lpstr>
      <vt:lpstr>Revised Definitions – Why?</vt:lpstr>
      <vt:lpstr>Group Live and Group Internet Based</vt:lpstr>
      <vt:lpstr>Requirements of Instructors/Developers and Reviewers in Technical Subject Areas</vt:lpstr>
      <vt:lpstr>Qualifications of Developers/Reviewers in Technical Subject Areas</vt:lpstr>
      <vt:lpstr>Documentation Requirements</vt:lpstr>
      <vt:lpstr>Responsibility for Content Purchased from Another Entity</vt:lpstr>
      <vt:lpstr>PowerPoint Presentation</vt:lpstr>
      <vt:lpstr>PowerPoint Presentation</vt:lpstr>
      <vt:lpstr>Interactivity in Group Live</vt:lpstr>
      <vt:lpstr>PowerPoint Presentation</vt:lpstr>
      <vt:lpstr>Why?</vt:lpstr>
      <vt:lpstr>PowerPoint Presentation</vt:lpstr>
      <vt:lpstr>Interactivity in Group Live Delivery Method</vt:lpstr>
      <vt:lpstr>Nano-Learning</vt:lpstr>
      <vt:lpstr>Nano-Learning – Why?</vt:lpstr>
      <vt:lpstr>Nano-Learning</vt:lpstr>
      <vt:lpstr>PowerPoint Presentation</vt:lpstr>
      <vt:lpstr>Blended Learning</vt:lpstr>
      <vt:lpstr>What is Blended Learning?</vt:lpstr>
      <vt:lpstr>Blended Learning – Why?</vt:lpstr>
      <vt:lpstr>Blended Learning Example</vt:lpstr>
      <vt:lpstr>PowerPoint Presentation</vt:lpstr>
      <vt:lpstr>Assessments for Self Study</vt:lpstr>
      <vt:lpstr>PowerPoint Presentation</vt:lpstr>
      <vt:lpstr>Timing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Thompson</dc:creator>
  <cp:lastModifiedBy>Jill Thompson</cp:lastModifiedBy>
  <cp:revision>39</cp:revision>
  <dcterms:created xsi:type="dcterms:W3CDTF">2015-08-28T01:31:27Z</dcterms:created>
  <dcterms:modified xsi:type="dcterms:W3CDTF">2015-09-16T15:16:00Z</dcterms:modified>
</cp:coreProperties>
</file>